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9" r:id="rId4"/>
    <p:sldId id="270" r:id="rId5"/>
    <p:sldId id="271" r:id="rId6"/>
    <p:sldId id="272" r:id="rId7"/>
    <p:sldId id="273" r:id="rId8"/>
    <p:sldId id="274" r:id="rId9"/>
    <p:sldId id="275" r:id="rId10"/>
    <p:sldId id="276" r:id="rId11"/>
    <p:sldId id="278" r:id="rId12"/>
    <p:sldId id="280" r:id="rId13"/>
    <p:sldId id="281" r:id="rId14"/>
    <p:sldId id="282" r:id="rId15"/>
    <p:sldId id="283" r:id="rId16"/>
    <p:sldId id="284"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13503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304042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276648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5587-5F57-4ED4-9D0F-2F323AF3C08A}"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EB2C9379-AF66-4282-B9B0-C712DC5A52B2}" type="datetimeFigureOut">
              <a:rPr lang="en-US" smtClean="0"/>
              <a:t>12/16/2019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EB2C9379-AF66-4282-B9B0-C712DC5A52B2}" type="datetimeFigureOut">
              <a:rPr lang="en-US" smtClean="0"/>
              <a:t>12/16/2019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65587-5F57-4ED4-9D0F-2F323AF3C08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5587-5F57-4ED4-9D0F-2F323AF3C08A}"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803222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238309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375545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B2C9379-AF66-4282-B9B0-C712DC5A52B2}" type="datetimeFigureOut">
              <a:rPr lang="en-US" smtClean="0"/>
              <a:t>12/16/2019</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80117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B2C9379-AF66-4282-B9B0-C712DC5A52B2}" type="datetimeFigureOut">
              <a:rPr lang="en-US" smtClean="0"/>
              <a:t>12/16/2019</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42356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B2C9379-AF66-4282-B9B0-C712DC5A52B2}" type="datetimeFigureOut">
              <a:rPr lang="en-US" smtClean="0"/>
              <a:t>12/16/2019</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89862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367916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263216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65587-5F57-4ED4-9D0F-2F323AF3C08A}" type="slidenum">
              <a:rPr lang="en-US" smtClean="0"/>
              <a:t>‹#›</a:t>
            </a:fld>
            <a:endParaRPr lang="en-US"/>
          </a:p>
        </p:txBody>
      </p:sp>
    </p:spTree>
    <p:extLst>
      <p:ext uri="{BB962C8B-B14F-4D97-AF65-F5344CB8AC3E}">
        <p14:creationId xmlns:p14="http://schemas.microsoft.com/office/powerpoint/2010/main" val="3190835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B2C9379-AF66-4282-B9B0-C712DC5A52B2}" type="datetimeFigureOut">
              <a:rPr lang="en-US" smtClean="0"/>
              <a:t>12/16/2019</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7F65587-5F57-4ED4-9D0F-2F323AF3C0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86000"/>
          </a:srgbClr>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187624" y="980728"/>
            <a:ext cx="7772400" cy="1584175"/>
          </a:xfrm>
        </p:spPr>
        <p:txBody>
          <a:bodyPr>
            <a:normAutofit/>
          </a:bodyPr>
          <a:lstStyle/>
          <a:p>
            <a:r>
              <a:rPr lang="ar-IQ" sz="3600" dirty="0" smtClean="0"/>
              <a:t>      المحاسبة الحكومية </a:t>
            </a:r>
            <a:endParaRPr lang="en-US" sz="3600" dirty="0"/>
          </a:p>
        </p:txBody>
      </p:sp>
      <p:sp>
        <p:nvSpPr>
          <p:cNvPr id="3" name="عنوان فرعي 2"/>
          <p:cNvSpPr>
            <a:spLocks noGrp="1"/>
          </p:cNvSpPr>
          <p:nvPr>
            <p:ph type="subTitle" idx="1"/>
          </p:nvPr>
        </p:nvSpPr>
        <p:spPr>
          <a:xfrm>
            <a:off x="899592" y="2564904"/>
            <a:ext cx="7704856" cy="3816424"/>
          </a:xfrm>
        </p:spPr>
        <p:txBody>
          <a:bodyPr/>
          <a:lstStyle/>
          <a:p>
            <a:endParaRPr lang="ar-IQ" dirty="0" smtClean="0"/>
          </a:p>
          <a:p>
            <a:endParaRPr lang="ar-IQ" dirty="0" smtClean="0"/>
          </a:p>
          <a:p>
            <a:r>
              <a:rPr lang="ar-IQ" sz="2800" b="1" i="0" cap="all" spc="300" dirty="0" smtClean="0">
                <a:solidFill>
                  <a:schemeClr val="tx1"/>
                </a:solidFill>
                <a:latin typeface="Arial" pitchFamily="34" charset="0"/>
                <a:ea typeface="+mj-ea"/>
                <a:cs typeface="Arial" pitchFamily="34" charset="0"/>
              </a:rPr>
              <a:t>      إعداد    </a:t>
            </a:r>
            <a:endParaRPr lang="ar-IQ" sz="2800" b="1" i="0" cap="all" spc="300" dirty="0">
              <a:solidFill>
                <a:schemeClr val="tx1"/>
              </a:solidFill>
              <a:latin typeface="Arial" pitchFamily="34" charset="0"/>
              <a:ea typeface="+mj-ea"/>
              <a:cs typeface="Arial" pitchFamily="34" charset="0"/>
            </a:endParaRPr>
          </a:p>
          <a:p>
            <a:r>
              <a:rPr lang="ar-IQ" sz="2800" b="1" i="0" cap="all" spc="300" dirty="0">
                <a:solidFill>
                  <a:schemeClr val="tx1"/>
                </a:solidFill>
                <a:latin typeface="Arial" pitchFamily="34" charset="0"/>
                <a:ea typeface="+mj-ea"/>
                <a:cs typeface="Arial" pitchFamily="34" charset="0"/>
              </a:rPr>
              <a:t>المدرس : عمار غازي ابراهيم </a:t>
            </a:r>
          </a:p>
          <a:p>
            <a:endParaRPr lang="en-US" dirty="0"/>
          </a:p>
        </p:txBody>
      </p:sp>
    </p:spTree>
    <p:extLst>
      <p:ext uri="{BB962C8B-B14F-4D97-AF65-F5344CB8AC3E}">
        <p14:creationId xmlns:p14="http://schemas.microsoft.com/office/powerpoint/2010/main" val="663513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0929"/>
            <a:ext cx="8229600" cy="778098"/>
          </a:xfrm>
        </p:spPr>
        <p:txBody>
          <a:bodyPr>
            <a:normAutofit/>
          </a:bodyPr>
          <a:lstStyle/>
          <a:p>
            <a:endParaRPr lang="en-US" sz="3600" u="sng" dirty="0"/>
          </a:p>
        </p:txBody>
      </p:sp>
      <p:sp>
        <p:nvSpPr>
          <p:cNvPr id="3" name="عنصر نائب للمحتوى 2"/>
          <p:cNvSpPr>
            <a:spLocks noGrp="1"/>
          </p:cNvSpPr>
          <p:nvPr>
            <p:ph idx="1"/>
          </p:nvPr>
        </p:nvSpPr>
        <p:spPr>
          <a:xfrm>
            <a:off x="457200" y="1196752"/>
            <a:ext cx="8229600" cy="4929411"/>
          </a:xfrm>
        </p:spPr>
        <p:txBody>
          <a:bodyPr>
            <a:normAutofit/>
          </a:bodyPr>
          <a:lstStyle/>
          <a:p>
            <a:pPr marL="0" indent="0" algn="just" rtl="1">
              <a:buNone/>
            </a:pPr>
            <a:endParaRPr lang="en-US" sz="2400" b="1" dirty="0"/>
          </a:p>
        </p:txBody>
      </p:sp>
    </p:spTree>
    <p:extLst>
      <p:ext uri="{BB962C8B-B14F-4D97-AF65-F5344CB8AC3E}">
        <p14:creationId xmlns:p14="http://schemas.microsoft.com/office/powerpoint/2010/main" val="3477568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spTree>
    <p:extLst>
      <p:ext uri="{BB962C8B-B14F-4D97-AF65-F5344CB8AC3E}">
        <p14:creationId xmlns:p14="http://schemas.microsoft.com/office/powerpoint/2010/main" val="3134384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spTree>
    <p:extLst>
      <p:ext uri="{BB962C8B-B14F-4D97-AF65-F5344CB8AC3E}">
        <p14:creationId xmlns:p14="http://schemas.microsoft.com/office/powerpoint/2010/main" val="2119005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spTree>
    <p:extLst>
      <p:ext uri="{BB962C8B-B14F-4D97-AF65-F5344CB8AC3E}">
        <p14:creationId xmlns:p14="http://schemas.microsoft.com/office/powerpoint/2010/main" val="3670268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spTree>
    <p:extLst>
      <p:ext uri="{BB962C8B-B14F-4D97-AF65-F5344CB8AC3E}">
        <p14:creationId xmlns:p14="http://schemas.microsoft.com/office/powerpoint/2010/main" val="1264769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spTree>
    <p:extLst>
      <p:ext uri="{BB962C8B-B14F-4D97-AF65-F5344CB8AC3E}">
        <p14:creationId xmlns:p14="http://schemas.microsoft.com/office/powerpoint/2010/main" val="2534939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457200" y="1772816"/>
            <a:ext cx="8229600" cy="4353347"/>
          </a:xfrm>
        </p:spPr>
        <p:txBody>
          <a:bodyPr/>
          <a:lstStyle/>
          <a:p>
            <a:pPr marL="0" indent="0" algn="r" rtl="1">
              <a:buNone/>
            </a:pPr>
            <a:endParaRPr lang="ar-IQ" dirty="0" smtClean="0"/>
          </a:p>
          <a:p>
            <a:pPr marL="0" indent="0" algn="r" rtl="1">
              <a:buNone/>
            </a:pPr>
            <a:endParaRPr lang="ar-IQ" dirty="0"/>
          </a:p>
          <a:p>
            <a:pPr marL="0" indent="0" algn="ctr" rtl="1">
              <a:buNone/>
            </a:pPr>
            <a:r>
              <a:rPr lang="ar-IQ" sz="4800" dirty="0" smtClean="0"/>
              <a:t>شكرا لإصغائكم </a:t>
            </a:r>
            <a:endParaRPr lang="en-US" sz="4800" dirty="0"/>
          </a:p>
        </p:txBody>
      </p:sp>
    </p:spTree>
    <p:extLst>
      <p:ext uri="{BB962C8B-B14F-4D97-AF65-F5344CB8AC3E}">
        <p14:creationId xmlns:p14="http://schemas.microsoft.com/office/powerpoint/2010/main" val="3457603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Autofit/>
          </a:bodyPr>
          <a:lstStyle/>
          <a:p>
            <a:r>
              <a:rPr lang="ar-IQ" sz="3200" dirty="0" smtClean="0"/>
              <a:t>الأسبوع </a:t>
            </a:r>
            <a:r>
              <a:rPr lang="ar-IQ" sz="3200" dirty="0" smtClean="0"/>
              <a:t>الثالث</a:t>
            </a:r>
            <a:endParaRPr lang="ar-IQ" sz="3200" dirty="0"/>
          </a:p>
        </p:txBody>
      </p:sp>
      <p:sp>
        <p:nvSpPr>
          <p:cNvPr id="3" name="عنصر نائب للمحتوى 2"/>
          <p:cNvSpPr>
            <a:spLocks noGrp="1"/>
          </p:cNvSpPr>
          <p:nvPr>
            <p:ph idx="1"/>
          </p:nvPr>
        </p:nvSpPr>
        <p:spPr>
          <a:xfrm>
            <a:off x="457200" y="764704"/>
            <a:ext cx="8229600" cy="5904656"/>
          </a:xfrm>
        </p:spPr>
        <p:txBody>
          <a:bodyPr>
            <a:normAutofit/>
          </a:bodyPr>
          <a:lstStyle/>
          <a:p>
            <a:pPr marL="0" indent="0" algn="ctr" rtl="1">
              <a:buNone/>
            </a:pPr>
            <a:r>
              <a:rPr lang="ar-IQ" sz="2000" b="1" dirty="0" smtClean="0"/>
              <a:t>الفصل </a:t>
            </a:r>
            <a:r>
              <a:rPr lang="ar-IQ" sz="2000" b="1" dirty="0" smtClean="0"/>
              <a:t>الثالث</a:t>
            </a:r>
          </a:p>
          <a:p>
            <a:pPr marL="0" indent="0" algn="ctr" rtl="1">
              <a:buNone/>
            </a:pPr>
            <a:r>
              <a:rPr lang="ar-IQ" sz="2000" b="1" dirty="0"/>
              <a:t>الموازنة العامة للدولة</a:t>
            </a:r>
            <a:endParaRPr lang="en-US" sz="2000" dirty="0"/>
          </a:p>
          <a:p>
            <a:pPr marL="0" indent="0" algn="just" rtl="1">
              <a:buNone/>
            </a:pPr>
            <a:r>
              <a:rPr lang="ar-IQ" sz="2000" b="1" dirty="0"/>
              <a:t>ان فكرة الموازنة العامة هي فكرة موجودة منذ قديم الزمان لعملية العد والترقيم والحساب والانظمة بصورة بدائية حيث ان الألواح الطينية المسجلة منها الامور المالية في عهد البابليين والتي يعود تاريخها الى سنة 3600 قبل الميلاد حيث تعد اقدم ما عرف عن الموازنة .</a:t>
            </a:r>
            <a:endParaRPr lang="en-US" sz="2000" dirty="0"/>
          </a:p>
          <a:p>
            <a:pPr marL="0" indent="0" algn="just" rtl="1">
              <a:buNone/>
            </a:pPr>
            <a:r>
              <a:rPr lang="ar-IQ" sz="2000" b="1" dirty="0"/>
              <a:t>ووضعت أول موازنة في انكلترا سنة 1689 م ، وظهرت الموازنة في فرنسا على أثر الثورة الفرنسية سنة 1789 م ، وطبقت في روسيا سنة 1863 م ، وأول قانون للموازنة كان في الولايات المتحدة الامريكية سنة 1921 م ، وتعتبر من اوائل الدول العربية التي طبقت الموازنة هي ( العراق ، مصر ، سوريا ) سنة 1921 م و 1923 م . </a:t>
            </a:r>
            <a:endParaRPr lang="en-US" sz="2000" dirty="0"/>
          </a:p>
          <a:p>
            <a:pPr marL="0" indent="0" algn="just" rtl="1">
              <a:buNone/>
            </a:pPr>
            <a:r>
              <a:rPr lang="ar-IQ" sz="2000" b="1" dirty="0"/>
              <a:t>أولا - تعريف الموازنة العامة :</a:t>
            </a:r>
            <a:endParaRPr lang="en-US" sz="2000" dirty="0"/>
          </a:p>
          <a:p>
            <a:pPr marL="0" indent="0" algn="just" rtl="1">
              <a:buNone/>
            </a:pPr>
            <a:r>
              <a:rPr lang="ar-IQ" sz="2000" b="1" dirty="0"/>
              <a:t>(هي الجداول المتضمنة تخمين الايرادات ومصروفات الدولة لسنة مالية واحدة تعين في قانون الموازنة ) حسب </a:t>
            </a:r>
            <a:r>
              <a:rPr lang="ar-IQ" sz="2000" b="1" dirty="0" err="1"/>
              <a:t>ماجاء</a:t>
            </a:r>
            <a:r>
              <a:rPr lang="ar-IQ" sz="2000" b="1" dirty="0"/>
              <a:t> به قانون اصول المحاسبات العامة رقم 28 لسنة 1940 المادة / 2 . </a:t>
            </a:r>
            <a:endParaRPr lang="en-US" sz="2000" dirty="0"/>
          </a:p>
          <a:p>
            <a:pPr marL="0" indent="0" algn="just" rtl="1">
              <a:buNone/>
            </a:pPr>
            <a:r>
              <a:rPr lang="ar-IQ" sz="2000" b="1" dirty="0"/>
              <a:t>وتعرف على انها : </a:t>
            </a:r>
            <a:endParaRPr lang="en-US" sz="2000" dirty="0"/>
          </a:p>
          <a:p>
            <a:pPr marL="0" indent="0" algn="just" rtl="1">
              <a:buNone/>
            </a:pPr>
            <a:r>
              <a:rPr lang="ar-IQ" sz="2000" b="1" dirty="0"/>
              <a:t>خطة سنوية اقتصادية مالية متمثلة بمجموعة من الأهداف والبرامج المقرر تنفيذها من قبل وحدات الدول المختلفة خلال فترة زمنية معينة ( سنة مالية ) معبرا عنها بتكاليف انشطة الوحدات الحكومية الغير هادفة للربح ومصادر تمويلها .</a:t>
            </a:r>
            <a:endParaRPr lang="en-US" sz="2000" dirty="0"/>
          </a:p>
          <a:p>
            <a:pPr marL="0" indent="0" algn="just">
              <a:buNone/>
            </a:pPr>
            <a:endParaRPr lang="ar-IQ" sz="2000" dirty="0"/>
          </a:p>
        </p:txBody>
      </p:sp>
    </p:spTree>
    <p:extLst>
      <p:ext uri="{BB962C8B-B14F-4D97-AF65-F5344CB8AC3E}">
        <p14:creationId xmlns:p14="http://schemas.microsoft.com/office/powerpoint/2010/main" val="183371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9516"/>
            <a:ext cx="8229600" cy="630204"/>
          </a:xfrm>
        </p:spPr>
        <p:txBody>
          <a:bodyPr>
            <a:noAutofit/>
          </a:bodyPr>
          <a:lstStyle/>
          <a:p>
            <a:endParaRPr lang="en-US" sz="3600" u="sng" dirty="0"/>
          </a:p>
        </p:txBody>
      </p:sp>
      <p:sp>
        <p:nvSpPr>
          <p:cNvPr id="3" name="عنصر نائب للمحتوى 2"/>
          <p:cNvSpPr>
            <a:spLocks noGrp="1"/>
          </p:cNvSpPr>
          <p:nvPr>
            <p:ph idx="1"/>
          </p:nvPr>
        </p:nvSpPr>
        <p:spPr>
          <a:xfrm>
            <a:off x="457200" y="764704"/>
            <a:ext cx="8229600" cy="5760640"/>
          </a:xfrm>
        </p:spPr>
        <p:txBody>
          <a:bodyPr>
            <a:normAutofit/>
          </a:bodyPr>
          <a:lstStyle/>
          <a:p>
            <a:pPr marL="0" indent="0" algn="just" rtl="1">
              <a:buNone/>
            </a:pPr>
            <a:r>
              <a:rPr lang="ar-IQ" sz="2000" b="1" dirty="0"/>
              <a:t>ومن خلال التعاريف اعلاه تبين ان :</a:t>
            </a:r>
            <a:endParaRPr lang="en-US" sz="2000" dirty="0"/>
          </a:p>
          <a:p>
            <a:pPr marL="0" indent="0" algn="just" rtl="1">
              <a:buNone/>
            </a:pPr>
            <a:r>
              <a:rPr lang="ar-IQ" sz="2000" b="1" dirty="0"/>
              <a:t>1- الموازنة العامة تتكون من </a:t>
            </a:r>
            <a:r>
              <a:rPr lang="ar-IQ" sz="2000" b="1" dirty="0" err="1"/>
              <a:t>جزئين</a:t>
            </a:r>
            <a:r>
              <a:rPr lang="ar-IQ" sz="2000" b="1" dirty="0"/>
              <a:t> هما الايرادات وتتضمن ما يتوقع تحصيله من مبالغ خلال السنة المالية من مصادر الايراد المختلفة . </a:t>
            </a:r>
            <a:endParaRPr lang="en-US" sz="2000" dirty="0"/>
          </a:p>
          <a:p>
            <a:pPr marL="0" indent="0" algn="just" rtl="1">
              <a:buNone/>
            </a:pPr>
            <a:r>
              <a:rPr lang="ar-IQ" sz="2000" b="1" dirty="0"/>
              <a:t>2- جداول النفقات ، وتتضمن المبالغ المعتمدة ( المخصصة ) لوحدات الدولة خلال السنة المالية نفسها واوجه انفاقها لتنفيذ اعمال ومشاريع الدولة المختلفة . </a:t>
            </a:r>
            <a:endParaRPr lang="en-US" sz="2000" dirty="0"/>
          </a:p>
          <a:p>
            <a:pPr marL="0" indent="0" algn="just" rtl="1">
              <a:buNone/>
            </a:pPr>
            <a:r>
              <a:rPr lang="ar-IQ" sz="2000" b="1" dirty="0"/>
              <a:t>ثانيا- خصائص الموازنة العامة </a:t>
            </a:r>
            <a:endParaRPr lang="en-US" sz="2000" dirty="0"/>
          </a:p>
          <a:p>
            <a:pPr marL="0" indent="0" algn="just" rtl="1">
              <a:buNone/>
            </a:pPr>
            <a:r>
              <a:rPr lang="ar-IQ" sz="2000" b="1" dirty="0"/>
              <a:t>1- ان الموازنة تمثل خطة الدولة للسنة المالية القادمة .</a:t>
            </a:r>
            <a:endParaRPr lang="en-US" sz="2000" dirty="0"/>
          </a:p>
          <a:p>
            <a:pPr marL="0" indent="0" algn="just" rtl="1">
              <a:buNone/>
            </a:pPr>
            <a:r>
              <a:rPr lang="ar-IQ" sz="2000" b="1" dirty="0"/>
              <a:t>2- الوحدات الحكومية ليست مخيرة في التنفيذ وانما مسؤولة عن التنفيذ بتطبيق التعليمات والقوانين .</a:t>
            </a:r>
            <a:endParaRPr lang="en-US" sz="2000" dirty="0"/>
          </a:p>
          <a:p>
            <a:pPr marL="0" indent="0" algn="just" rtl="1">
              <a:buNone/>
            </a:pPr>
            <a:r>
              <a:rPr lang="ar-IQ" sz="2000" b="1" dirty="0"/>
              <a:t>3- السلطة المالية هي المسؤولة على مهمة الرقابة على مدى الالتزام بهذه الخطة المالية . </a:t>
            </a:r>
            <a:endParaRPr lang="en-US" sz="2000" dirty="0"/>
          </a:p>
          <a:p>
            <a:pPr marL="0" indent="0" algn="just" rtl="1">
              <a:buNone/>
            </a:pPr>
            <a:r>
              <a:rPr lang="ar-IQ" sz="2000" b="1" dirty="0"/>
              <a:t>4- كلما كان التنفيذ من قبل دوائر الدولة والالتزام العام بتنفيذ الخطة كلما كان الارتقاء بمستوى المهام بأحسن وجه وبنفس التكاليف المقررة .</a:t>
            </a:r>
            <a:endParaRPr lang="en-US" sz="2000" dirty="0"/>
          </a:p>
          <a:p>
            <a:pPr marL="0" indent="0" algn="just" rtl="1">
              <a:buNone/>
            </a:pPr>
            <a:r>
              <a:rPr lang="ar-IQ" sz="2000" b="1" dirty="0"/>
              <a:t>5- تقدير متوازن للمصروفات والايرادات لمدة محددة من الوقت .</a:t>
            </a:r>
            <a:endParaRPr lang="en-US" sz="2000" dirty="0"/>
          </a:p>
          <a:p>
            <a:pPr marL="0" indent="0" algn="just" rtl="1">
              <a:buNone/>
            </a:pPr>
            <a:endParaRPr lang="en-US" sz="2000" b="1" dirty="0"/>
          </a:p>
        </p:txBody>
      </p:sp>
    </p:spTree>
    <p:extLst>
      <p:ext uri="{BB962C8B-B14F-4D97-AF65-F5344CB8AC3E}">
        <p14:creationId xmlns:p14="http://schemas.microsoft.com/office/powerpoint/2010/main" val="4157459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266"/>
            <a:ext cx="8229600" cy="562074"/>
          </a:xfrm>
        </p:spPr>
        <p:txBody>
          <a:bodyPr>
            <a:noAutofit/>
          </a:bodyPr>
          <a:lstStyle/>
          <a:p>
            <a:endParaRPr lang="en-US" sz="3600" u="sng" dirty="0"/>
          </a:p>
        </p:txBody>
      </p:sp>
      <p:sp>
        <p:nvSpPr>
          <p:cNvPr id="3" name="عنصر نائب للمحتوى 2"/>
          <p:cNvSpPr>
            <a:spLocks noGrp="1"/>
          </p:cNvSpPr>
          <p:nvPr>
            <p:ph idx="1"/>
          </p:nvPr>
        </p:nvSpPr>
        <p:spPr>
          <a:xfrm>
            <a:off x="457200" y="692696"/>
            <a:ext cx="8229600" cy="5688632"/>
          </a:xfrm>
        </p:spPr>
        <p:txBody>
          <a:bodyPr>
            <a:normAutofit fontScale="92500" lnSpcReduction="20000"/>
          </a:bodyPr>
          <a:lstStyle/>
          <a:p>
            <a:pPr marL="0" indent="0" algn="just" rtl="1">
              <a:buNone/>
            </a:pPr>
            <a:r>
              <a:rPr lang="ar-IQ" sz="2000" b="1" dirty="0"/>
              <a:t>ثالثا : اهداف الموازنة العامة </a:t>
            </a:r>
            <a:endParaRPr lang="en-US" sz="2000" dirty="0"/>
          </a:p>
          <a:p>
            <a:pPr marL="0" indent="0" algn="just" rtl="1">
              <a:buNone/>
            </a:pPr>
            <a:r>
              <a:rPr lang="ar-IQ" sz="2000" b="1" dirty="0"/>
              <a:t>تهدف الموازنة العامة للدولة الى تحقيق مجموعة من الأهداف على مستوى الدولة منها:</a:t>
            </a:r>
            <a:endParaRPr lang="en-US" sz="2000" dirty="0"/>
          </a:p>
          <a:p>
            <a:pPr marL="0" indent="0" algn="just" rtl="1">
              <a:buNone/>
            </a:pPr>
            <a:r>
              <a:rPr lang="ar-IQ" sz="2000" b="1" dirty="0"/>
              <a:t>1- اهداف تخطيطية : تهدف الموازنة العامة للدولة الى تحقيق مجموعة من الاهداف في عمليات التخطيط واتخاذ القرارات عن طريق الآتي :</a:t>
            </a:r>
            <a:endParaRPr lang="en-US" sz="2000" dirty="0"/>
          </a:p>
          <a:p>
            <a:pPr marL="0" indent="0" algn="just" rtl="1">
              <a:buNone/>
            </a:pPr>
            <a:r>
              <a:rPr lang="ar-IQ" sz="2000" b="1" dirty="0"/>
              <a:t>أ- تقدير النفقات الحكومية خلال الفترة القادمة .</a:t>
            </a:r>
            <a:endParaRPr lang="en-US" sz="2000" dirty="0"/>
          </a:p>
          <a:p>
            <a:pPr marL="0" indent="0" algn="just" rtl="1">
              <a:buNone/>
            </a:pPr>
            <a:r>
              <a:rPr lang="ar-IQ" sz="2000" b="1" dirty="0"/>
              <a:t>ب- تقدير الايرادات ومصادر التمويل المتنوعة .</a:t>
            </a:r>
            <a:endParaRPr lang="en-US" sz="2000" dirty="0"/>
          </a:p>
          <a:p>
            <a:pPr marL="0" indent="0" algn="just" rtl="1">
              <a:buNone/>
            </a:pPr>
            <a:r>
              <a:rPr lang="ar-IQ" sz="2000" b="1" dirty="0"/>
              <a:t>ج- الربط والتنسيق بين الموازنة كبرنامج سنوي وبين خطط التنمية الاقتصادية والاجتماعية .</a:t>
            </a:r>
            <a:endParaRPr lang="en-US" sz="2000" dirty="0"/>
          </a:p>
          <a:p>
            <a:pPr marL="0" indent="0" algn="just" rtl="1">
              <a:buNone/>
            </a:pPr>
            <a:r>
              <a:rPr lang="ar-IQ" sz="2000" b="1" dirty="0"/>
              <a:t>د. التنسيق والتوفيق بين وحدات الجهاز الحكومية .</a:t>
            </a:r>
            <a:endParaRPr lang="en-US" sz="2000" dirty="0"/>
          </a:p>
          <a:p>
            <a:pPr marL="0" indent="0" algn="just" rtl="1">
              <a:buNone/>
            </a:pPr>
            <a:r>
              <a:rPr lang="ar-IQ" sz="2000" b="1" dirty="0"/>
              <a:t>ه- </a:t>
            </a:r>
            <a:r>
              <a:rPr lang="ar-IQ" sz="2000" b="1" dirty="0" smtClean="0"/>
              <a:t>وضع </a:t>
            </a:r>
            <a:r>
              <a:rPr lang="ar-IQ" sz="2000" b="1" dirty="0"/>
              <a:t>برنامج زمني لتنفيذ الموازنة </a:t>
            </a:r>
            <a:r>
              <a:rPr lang="ar-IQ" sz="2000" b="1" dirty="0" smtClean="0"/>
              <a:t>.</a:t>
            </a:r>
          </a:p>
          <a:p>
            <a:pPr marL="0" indent="0" algn="just" rtl="1">
              <a:buNone/>
            </a:pPr>
            <a:r>
              <a:rPr lang="ar-IQ" sz="2000" b="1" dirty="0"/>
              <a:t> </a:t>
            </a:r>
            <a:endParaRPr lang="en-US" sz="2000" dirty="0"/>
          </a:p>
          <a:p>
            <a:pPr marL="0" indent="0" algn="just" rtl="1">
              <a:buNone/>
            </a:pPr>
            <a:r>
              <a:rPr lang="ar-IQ" sz="2000" b="1" dirty="0"/>
              <a:t> </a:t>
            </a:r>
            <a:r>
              <a:rPr lang="ar-IQ" sz="2000" b="1" dirty="0" smtClean="0"/>
              <a:t>2-  </a:t>
            </a:r>
            <a:r>
              <a:rPr lang="ar-IQ" sz="2000" b="1" dirty="0"/>
              <a:t>أهداف رقابية : تهدف الموازنة الى </a:t>
            </a:r>
            <a:r>
              <a:rPr lang="ar-IQ" sz="2000" b="1" dirty="0" err="1"/>
              <a:t>العاونة</a:t>
            </a:r>
            <a:r>
              <a:rPr lang="ar-IQ" sz="2000" b="1" dirty="0"/>
              <a:t> في تحقيق رقابة أكثر على عمليات التنفيذ عن طريق الآتي :</a:t>
            </a:r>
            <a:endParaRPr lang="en-US" sz="2000" dirty="0"/>
          </a:p>
          <a:p>
            <a:pPr marL="0" indent="0" algn="just" rtl="1">
              <a:buNone/>
            </a:pPr>
            <a:r>
              <a:rPr lang="ar-IQ" sz="2000" b="1" dirty="0"/>
              <a:t>أ- قياس </a:t>
            </a:r>
            <a:r>
              <a:rPr lang="ar-IQ" sz="2000" b="1" dirty="0" err="1"/>
              <a:t>الآداء</a:t>
            </a:r>
            <a:r>
              <a:rPr lang="ar-IQ" sz="2000" b="1" dirty="0"/>
              <a:t> الفعلي للبرامج والأنشطة الحكومية .</a:t>
            </a:r>
            <a:endParaRPr lang="en-US" sz="2000" dirty="0"/>
          </a:p>
          <a:p>
            <a:pPr marL="0" indent="0" algn="just" rtl="1">
              <a:buNone/>
            </a:pPr>
            <a:r>
              <a:rPr lang="ar-IQ" sz="2000" b="1" dirty="0"/>
              <a:t>ب- متابعة البرامج والأنشطة الحكومية .</a:t>
            </a:r>
            <a:endParaRPr lang="en-US" sz="2000" dirty="0"/>
          </a:p>
          <a:p>
            <a:pPr marL="0" indent="0" algn="just" rtl="1">
              <a:buNone/>
            </a:pPr>
            <a:r>
              <a:rPr lang="ar-IQ" sz="2000" b="1" dirty="0"/>
              <a:t>ج- تقييم </a:t>
            </a:r>
            <a:r>
              <a:rPr lang="ar-IQ" sz="2000" b="1" dirty="0" err="1"/>
              <a:t>الآداء</a:t>
            </a:r>
            <a:r>
              <a:rPr lang="ar-IQ" sz="2000" b="1" dirty="0"/>
              <a:t> عن طريق مقارنة الايرادات والنفقات الفعلية مع </a:t>
            </a:r>
            <a:r>
              <a:rPr lang="ar-IQ" sz="2000" b="1" dirty="0" err="1"/>
              <a:t>ماتم</a:t>
            </a:r>
            <a:r>
              <a:rPr lang="ar-IQ" sz="2000" b="1" dirty="0"/>
              <a:t> تقديره في الموازنة السنوية وتحليل الفرق واقتراح الاجراءات التصحيحية .</a:t>
            </a:r>
            <a:endParaRPr lang="en-US" sz="2000" dirty="0"/>
          </a:p>
          <a:p>
            <a:pPr marL="0" indent="0" algn="just" rtl="1">
              <a:buNone/>
            </a:pPr>
            <a:r>
              <a:rPr lang="ar-IQ" sz="2000" b="1" dirty="0"/>
              <a:t>د- الرقابة على الموجودات التي تمتلكها الوحدات الحكومية والمحافظة عليها .</a:t>
            </a:r>
            <a:endParaRPr lang="en-US" sz="2000" dirty="0"/>
          </a:p>
          <a:p>
            <a:pPr marL="0" indent="0" algn="just" rtl="1">
              <a:buNone/>
            </a:pPr>
            <a:r>
              <a:rPr lang="ar-IQ" sz="2000" b="1" dirty="0"/>
              <a:t>ه- الرقابة عن مدى التزام الوحدات الحكومية في ترشيد الانفاق الحكومي و التحقق من الالتزام بكافة القوانين والتعليمات والقواعد الحكومية المالية والادارية .</a:t>
            </a:r>
            <a:endParaRPr lang="en-US" sz="2000" dirty="0"/>
          </a:p>
          <a:p>
            <a:pPr marL="0" indent="0" algn="just" rtl="1">
              <a:buNone/>
            </a:pPr>
            <a:endParaRPr lang="en-US" sz="2000" dirty="0"/>
          </a:p>
        </p:txBody>
      </p:sp>
    </p:spTree>
    <p:extLst>
      <p:ext uri="{BB962C8B-B14F-4D97-AF65-F5344CB8AC3E}">
        <p14:creationId xmlns:p14="http://schemas.microsoft.com/office/powerpoint/2010/main" val="3191822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648072"/>
          </a:xfrm>
        </p:spPr>
        <p:txBody>
          <a:bodyPr>
            <a:normAutofit/>
          </a:bodyPr>
          <a:lstStyle/>
          <a:p>
            <a:endParaRPr lang="en-US" sz="3600" u="sng" dirty="0"/>
          </a:p>
        </p:txBody>
      </p:sp>
      <p:sp>
        <p:nvSpPr>
          <p:cNvPr id="3" name="عنصر نائب للمحتوى 2"/>
          <p:cNvSpPr>
            <a:spLocks noGrp="1"/>
          </p:cNvSpPr>
          <p:nvPr>
            <p:ph idx="1"/>
          </p:nvPr>
        </p:nvSpPr>
        <p:spPr>
          <a:xfrm>
            <a:off x="464308" y="764704"/>
            <a:ext cx="8229600" cy="5544616"/>
          </a:xfrm>
        </p:spPr>
        <p:txBody>
          <a:bodyPr>
            <a:noAutofit/>
          </a:bodyPr>
          <a:lstStyle/>
          <a:p>
            <a:pPr marL="0" indent="0" algn="just" rtl="1">
              <a:buNone/>
            </a:pPr>
            <a:r>
              <a:rPr lang="ar-IQ" sz="2000" b="1" dirty="0"/>
              <a:t> </a:t>
            </a:r>
            <a:r>
              <a:rPr lang="ar-IQ" sz="2000" b="1" dirty="0" smtClean="0"/>
              <a:t>3- </a:t>
            </a:r>
            <a:r>
              <a:rPr lang="ar-IQ" sz="2000" b="1" dirty="0"/>
              <a:t>أهداف سلوكية : تهدف الموازنة الى التأثير في سلوك واتجاهات العاملين في الجهاز الحكومي للدولة عن طريق الآتي :</a:t>
            </a:r>
            <a:endParaRPr lang="en-US" sz="2000" dirty="0"/>
          </a:p>
          <a:p>
            <a:pPr marL="0" indent="0" algn="just" rtl="1">
              <a:buNone/>
            </a:pPr>
            <a:r>
              <a:rPr lang="ar-IQ" sz="2000" b="1" dirty="0"/>
              <a:t>أ- التشجيع على نشر روح المبادرة والابتكار .</a:t>
            </a:r>
            <a:endParaRPr lang="en-US" sz="2000" dirty="0"/>
          </a:p>
          <a:p>
            <a:pPr marL="0" indent="0" algn="just" rtl="1">
              <a:buNone/>
            </a:pPr>
            <a:r>
              <a:rPr lang="ar-IQ" sz="2000" b="1" dirty="0"/>
              <a:t>ب- تحقيق التوافق بين الفرد وأهداف الوحدة أي بين المصلحة الخاصة والمصلحة العامة .</a:t>
            </a:r>
            <a:endParaRPr lang="en-US" sz="2000" dirty="0"/>
          </a:p>
          <a:p>
            <a:pPr marL="0" indent="0" algn="just" rtl="1">
              <a:buNone/>
            </a:pPr>
            <a:r>
              <a:rPr lang="ar-IQ" sz="2000" b="1" dirty="0"/>
              <a:t>ج- زيادة الثقة المتبادلة بين الرؤساء </a:t>
            </a:r>
            <a:r>
              <a:rPr lang="ar-IQ" sz="2000" b="1" dirty="0" err="1"/>
              <a:t>والمرؤسين</a:t>
            </a:r>
            <a:r>
              <a:rPr lang="ar-IQ" sz="2000" b="1" dirty="0"/>
              <a:t> وتوفير أساس عادل للثواب والعقاب .</a:t>
            </a:r>
            <a:endParaRPr lang="en-US" sz="2000" dirty="0"/>
          </a:p>
          <a:p>
            <a:pPr marL="0" indent="0" algn="just" rtl="1">
              <a:buNone/>
            </a:pPr>
            <a:r>
              <a:rPr lang="ar-IQ" sz="2000" b="1" dirty="0"/>
              <a:t> </a:t>
            </a:r>
            <a:r>
              <a:rPr lang="ar-IQ" sz="2000" b="1" dirty="0" smtClean="0"/>
              <a:t>رابعا </a:t>
            </a:r>
            <a:r>
              <a:rPr lang="ar-IQ" sz="2000" b="1" dirty="0"/>
              <a:t>: قواعد اعداد الموازنة العامة للدولة ( المبادئ )  </a:t>
            </a:r>
            <a:endParaRPr lang="en-US" sz="2000" dirty="0"/>
          </a:p>
          <a:p>
            <a:pPr marL="0" indent="0" algn="just" rtl="1">
              <a:buNone/>
            </a:pPr>
            <a:r>
              <a:rPr lang="ar-IQ" sz="2000" b="1" dirty="0"/>
              <a:t>تعتمد صياغة الموازنة على مجموعة من القواعد العامة هي :</a:t>
            </a:r>
            <a:endParaRPr lang="en-US" sz="2000" dirty="0"/>
          </a:p>
          <a:p>
            <a:pPr marL="0" indent="0" algn="just" rtl="1">
              <a:buNone/>
            </a:pPr>
            <a:r>
              <a:rPr lang="ar-IQ" sz="2000" b="1" dirty="0"/>
              <a:t>1- مبدأ سنوية الموازنة :</a:t>
            </a:r>
            <a:endParaRPr lang="en-US" sz="2000" dirty="0"/>
          </a:p>
          <a:p>
            <a:pPr marL="0" indent="0" algn="just" rtl="1">
              <a:buNone/>
            </a:pPr>
            <a:r>
              <a:rPr lang="ar-IQ" sz="2000" b="1" dirty="0"/>
              <a:t>هو ان تغطي التقديرات للنفقات والايرادات سنة واحدة بحيث تستقل كل سنة بنفقاتها وايراداتها لتمكن السلطة التشريعية من فرض رقابة مستمرة على أعمال السلطة التنفيذية ويعتبر هذا المبدأ من المبادئ المستقرة حتى الآن .</a:t>
            </a:r>
            <a:endParaRPr lang="en-US" sz="2000" dirty="0"/>
          </a:p>
          <a:p>
            <a:pPr marL="0" indent="0" algn="just" rtl="1">
              <a:buNone/>
            </a:pPr>
            <a:r>
              <a:rPr lang="ar-IQ" sz="2000" b="1" dirty="0"/>
              <a:t>فقد توضح من تعريف الموازنة العامة للدولة بأنها تعد عن مدة زمنية محددة تكون عادة سنة واحدة حيث تعتبر مدة السنة افضل فترة تغطي جميع العوامل الموسمية التي تؤثر على الأنفاق العام وعلى الموارد العامة اضافة الى ان هذه المدة تعطي فرصة لأجراء مقارنة بين الإيرادات واوجه الانفاق بين سنة واخرى وتحديد اتجاهاتها ومدلولاتها . كما ان وضع تقديرات لمبالغ النفقات والايرادات لمدة تزيد عن السنة الواحدة تكون غير دقيقة واكثر تأثرا بعدم التأكد بالنسبة لعوامل عديدة منها تقلبات الاسعار او حدوث كوارث طبيعية .  </a:t>
            </a:r>
            <a:endParaRPr lang="en-US" sz="2000" dirty="0"/>
          </a:p>
          <a:p>
            <a:pPr marL="0" indent="0" algn="just" rtl="1">
              <a:buNone/>
            </a:pPr>
            <a:endParaRPr lang="en-US" sz="2000" b="1" dirty="0"/>
          </a:p>
        </p:txBody>
      </p:sp>
    </p:spTree>
    <p:extLst>
      <p:ext uri="{BB962C8B-B14F-4D97-AF65-F5344CB8AC3E}">
        <p14:creationId xmlns:p14="http://schemas.microsoft.com/office/powerpoint/2010/main" val="108129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634082"/>
          </a:xfrm>
        </p:spPr>
        <p:txBody>
          <a:bodyPr>
            <a:noAutofit/>
          </a:bodyPr>
          <a:lstStyle/>
          <a:p>
            <a:endParaRPr lang="en-US" sz="3600" u="sng" dirty="0"/>
          </a:p>
        </p:txBody>
      </p:sp>
      <p:sp>
        <p:nvSpPr>
          <p:cNvPr id="3" name="عنصر نائب للمحتوى 2"/>
          <p:cNvSpPr>
            <a:spLocks noGrp="1"/>
          </p:cNvSpPr>
          <p:nvPr>
            <p:ph idx="1"/>
          </p:nvPr>
        </p:nvSpPr>
        <p:spPr>
          <a:xfrm>
            <a:off x="457200" y="692696"/>
            <a:ext cx="8229600" cy="5760640"/>
          </a:xfrm>
        </p:spPr>
        <p:txBody>
          <a:bodyPr>
            <a:normAutofit/>
          </a:bodyPr>
          <a:lstStyle/>
          <a:p>
            <a:pPr marL="0" indent="0" algn="just" rtl="1">
              <a:buNone/>
            </a:pPr>
            <a:r>
              <a:rPr lang="ar-IQ" sz="2000" b="1" dirty="0"/>
              <a:t> </a:t>
            </a:r>
            <a:endParaRPr lang="en-US" sz="2000" dirty="0"/>
          </a:p>
          <a:p>
            <a:pPr marL="0" indent="0" algn="just" rtl="1">
              <a:buNone/>
            </a:pPr>
            <a:r>
              <a:rPr lang="ar-IQ" sz="2000" b="1" dirty="0"/>
              <a:t>2- مبدأ شمولية الموازنة :</a:t>
            </a:r>
            <a:endParaRPr lang="en-US" sz="2000" dirty="0"/>
          </a:p>
          <a:p>
            <a:pPr marL="0" indent="0" algn="just" rtl="1">
              <a:buNone/>
            </a:pPr>
            <a:r>
              <a:rPr lang="ar-IQ" sz="2000" b="1" dirty="0"/>
              <a:t>بموجب هذا المبدأ يقتضي أن تكون تخصيصات النفقات العامة وتخصيصات الايرادات العامة بصورة اجمالية ، وهذا يعني ان الدولة مكلفة بجباية الايرادات العامة وان وحدات الدولة المكلفة بجباية الايرادات ليس لها الحق في تنزيل النفقات العامة منها وقيد الصافي في موازنتها . أي عدم تخصيص ايراد معين لمجابهة نفقة معينة . وهذا يستلزم تجميع كافة الايرادات في صندوق الدولة لمواجهة نفقات وحدات الدولة المختلفة حسب ما مقرر لها من اعتمادات بموجب قانون الموازنة . </a:t>
            </a:r>
            <a:endParaRPr lang="en-US" sz="2000" dirty="0"/>
          </a:p>
          <a:p>
            <a:pPr marL="0" indent="0" algn="just" rtl="1">
              <a:buNone/>
            </a:pPr>
            <a:r>
              <a:rPr lang="ar-IQ" sz="2000" b="1" dirty="0"/>
              <a:t> </a:t>
            </a:r>
            <a:endParaRPr lang="en-US" sz="2000" dirty="0"/>
          </a:p>
          <a:p>
            <a:pPr marL="0" indent="0" algn="just" rtl="1">
              <a:buNone/>
            </a:pPr>
            <a:r>
              <a:rPr lang="ar-IQ" sz="2000" b="1" dirty="0"/>
              <a:t>3- مبدأ وحدة الموازنة :</a:t>
            </a:r>
            <a:endParaRPr lang="en-US" sz="2000" dirty="0"/>
          </a:p>
          <a:p>
            <a:pPr marL="0" indent="0" algn="just" rtl="1">
              <a:buNone/>
            </a:pPr>
            <a:r>
              <a:rPr lang="ar-IQ" sz="2000" b="1" dirty="0"/>
              <a:t>وفقا لهذا </a:t>
            </a:r>
            <a:r>
              <a:rPr lang="ar-IQ" sz="2000" b="1" dirty="0" err="1"/>
              <a:t>المبدا</a:t>
            </a:r>
            <a:r>
              <a:rPr lang="ar-IQ" sz="2000" b="1" dirty="0"/>
              <a:t> يقتضي أن تعد الموازنة العامة بوثيقة واحدة تتضمن كافة تخصيصات النفقات في جانب مع كافة الايرادات في الجانب الآخر من الموازنة ، ويتضمن هنا المبدأ سهولة تقدير اجمالي كل من النفقات والايرادات التي تتكون منه الموازنة كما يسهل قياس الفرق بين جانبيها ان وجد سواء كان وفرا او عجزا ، كما يساعد هذا المبدأ على أحكام رقابة السلطة التشريعية على الموازنة ويسهل بالتالي استعمال حقها في المصادقة من عدمه . </a:t>
            </a:r>
            <a:endParaRPr lang="en-US" sz="2000" dirty="0"/>
          </a:p>
          <a:p>
            <a:pPr marL="0" indent="0" algn="just" rtl="1">
              <a:buNone/>
            </a:pPr>
            <a:endParaRPr lang="en-US" sz="2000" b="1" dirty="0"/>
          </a:p>
        </p:txBody>
      </p:sp>
    </p:spTree>
    <p:extLst>
      <p:ext uri="{BB962C8B-B14F-4D97-AF65-F5344CB8AC3E}">
        <p14:creationId xmlns:p14="http://schemas.microsoft.com/office/powerpoint/2010/main" val="891613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490066"/>
          </a:xfrm>
        </p:spPr>
        <p:txBody>
          <a:bodyPr>
            <a:noAutofit/>
          </a:bodyPr>
          <a:lstStyle/>
          <a:p>
            <a:endParaRPr lang="en-US" sz="3600" u="sng" dirty="0"/>
          </a:p>
        </p:txBody>
      </p:sp>
      <p:sp>
        <p:nvSpPr>
          <p:cNvPr id="3" name="عنصر نائب للمحتوى 2"/>
          <p:cNvSpPr>
            <a:spLocks noGrp="1"/>
          </p:cNvSpPr>
          <p:nvPr>
            <p:ph idx="1"/>
          </p:nvPr>
        </p:nvSpPr>
        <p:spPr>
          <a:xfrm>
            <a:off x="457200" y="548680"/>
            <a:ext cx="8229600" cy="5577483"/>
          </a:xfrm>
        </p:spPr>
        <p:txBody>
          <a:bodyPr>
            <a:normAutofit/>
          </a:bodyPr>
          <a:lstStyle/>
          <a:p>
            <a:pPr marL="0" indent="0" algn="just" rtl="1">
              <a:buNone/>
            </a:pPr>
            <a:endParaRPr lang="ar-IQ" sz="2000" b="1" dirty="0" smtClean="0"/>
          </a:p>
          <a:p>
            <a:pPr marL="0" indent="0" algn="just" rtl="1">
              <a:buNone/>
            </a:pPr>
            <a:r>
              <a:rPr lang="ar-IQ" sz="2000" b="1" dirty="0" smtClean="0"/>
              <a:t>4- مبدأ النشر والعلانية للموازنة :</a:t>
            </a:r>
            <a:endParaRPr lang="en-US" sz="2000" dirty="0" smtClean="0"/>
          </a:p>
          <a:p>
            <a:pPr marL="0" indent="0" algn="just" rtl="1">
              <a:buNone/>
            </a:pPr>
            <a:r>
              <a:rPr lang="ar-IQ" sz="2000" b="1" dirty="0" smtClean="0"/>
              <a:t>يجب </a:t>
            </a:r>
            <a:r>
              <a:rPr lang="ar-IQ" sz="2000" b="1" dirty="0"/>
              <a:t>ان تنشر الموازنة وتبلغ الجهات المختصة حيث ما يخص الجمهور يفترض ان تنشر </a:t>
            </a:r>
            <a:r>
              <a:rPr lang="ar-IQ" sz="2000" b="1" dirty="0" err="1"/>
              <a:t>الاجمالايات</a:t>
            </a:r>
            <a:r>
              <a:rPr lang="ar-IQ" sz="2000" b="1" dirty="0"/>
              <a:t> ومقدار الدعم والعجز والاتجاهات العامة الاقتصادية والاجتماعية للموازنة والاحصائيات الخاصة بالمقارنات بينها وبين موازنات السنوات السابقة. أما السلطة التشريعية فيفترض ابلاغها بالتفاصيل حسب الهيكل التنظيمي للدولة والتقسيم الجغرافي للوحدات الادارية ومدى اتساق الموازنة مع خطط التنمية ويتم ابلاغ وحدات الدولة بما يخصها من تقديرات بصورة تفصيلية وتحليلية لتسهيل عملية التنفيذ والرقابة . </a:t>
            </a:r>
            <a:endParaRPr lang="en-US" sz="2000" dirty="0"/>
          </a:p>
          <a:p>
            <a:pPr marL="0" indent="0" algn="just" rtl="1">
              <a:buNone/>
            </a:pPr>
            <a:r>
              <a:rPr lang="ar-IQ" sz="2000" b="1" dirty="0"/>
              <a:t>5- مبدأ توازن الموازنة :</a:t>
            </a:r>
            <a:endParaRPr lang="en-US" sz="2000" dirty="0"/>
          </a:p>
          <a:p>
            <a:pPr marL="0" indent="0" algn="just" rtl="1">
              <a:buNone/>
            </a:pPr>
            <a:r>
              <a:rPr lang="ar-IQ" sz="2000" b="1" dirty="0"/>
              <a:t>تعني كذلك التوازن الحسابي اي ينبغي ان تكون :</a:t>
            </a:r>
            <a:endParaRPr lang="en-US" sz="2000" dirty="0"/>
          </a:p>
          <a:p>
            <a:pPr marL="0" indent="0" algn="just" rtl="1">
              <a:buNone/>
            </a:pPr>
            <a:r>
              <a:rPr lang="ar-IQ" sz="2000" b="1" dirty="0"/>
              <a:t> مجموع تقديرات الايرادات العامة = مجموع تقديرات النفقات العامة ، وهذا يعني عدم تحقيق وفر او عجز في الموازنة . ان هذه النظرية مبنية على اساس تجنب العجز في الموازنة وكيفية تمويلها فان تمت تغطيته عن طريق القروض فان الفترة المالية التي تحقق فيها العجز تستفيد من القروض المستلمة لتمويل العجز وتتحمل كلفتها ( القروض وفوائدها ) الفترة المالية اللاحقة ، أما من جهة اخرى فهو تجنب التضخم وما يترتب عليه من محاذير اقتصادية .</a:t>
            </a:r>
            <a:endParaRPr lang="en-US" sz="1800" b="1" dirty="0"/>
          </a:p>
        </p:txBody>
      </p:sp>
    </p:spTree>
    <p:extLst>
      <p:ext uri="{BB962C8B-B14F-4D97-AF65-F5344CB8AC3E}">
        <p14:creationId xmlns:p14="http://schemas.microsoft.com/office/powerpoint/2010/main" val="3671888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Autofit/>
          </a:bodyPr>
          <a:lstStyle/>
          <a:p>
            <a:endParaRPr lang="en-US" sz="3600" u="sng" dirty="0"/>
          </a:p>
        </p:txBody>
      </p:sp>
      <p:sp>
        <p:nvSpPr>
          <p:cNvPr id="3" name="عنصر نائب للمحتوى 2"/>
          <p:cNvSpPr>
            <a:spLocks noGrp="1"/>
          </p:cNvSpPr>
          <p:nvPr>
            <p:ph idx="1"/>
          </p:nvPr>
        </p:nvSpPr>
        <p:spPr>
          <a:xfrm>
            <a:off x="457200" y="836712"/>
            <a:ext cx="8229600" cy="5760640"/>
          </a:xfrm>
        </p:spPr>
        <p:txBody>
          <a:bodyPr>
            <a:normAutofit lnSpcReduction="10000"/>
          </a:bodyPr>
          <a:lstStyle/>
          <a:p>
            <a:pPr marL="0" indent="0" algn="just" rtl="1">
              <a:buNone/>
            </a:pPr>
            <a:r>
              <a:rPr lang="ar-IQ" sz="2000" b="1" dirty="0"/>
              <a:t> </a:t>
            </a:r>
            <a:endParaRPr lang="en-US" sz="2000" dirty="0"/>
          </a:p>
          <a:p>
            <a:pPr marL="0" indent="0" algn="just" rtl="1">
              <a:buNone/>
            </a:pPr>
            <a:r>
              <a:rPr lang="ar-IQ" sz="2000" b="1" dirty="0"/>
              <a:t>اما النظرة الحديثة لمبدأ توازن الموازنة </a:t>
            </a:r>
            <a:r>
              <a:rPr lang="ar-IQ" sz="2000" b="1" dirty="0" err="1"/>
              <a:t>فمهومه</a:t>
            </a:r>
            <a:r>
              <a:rPr lang="ar-IQ" sz="2000" b="1" dirty="0"/>
              <a:t> اشمل واعم اذ ينصرف الى التوازن الاقتصادي الشامل  ( التوازن بين الدخل القومي المتوقع وبين الانفاق القومي المتوقع ) ووفق هذه النظرية فمفهوم توازن الموازنة لا ينصرف الى مجرد توازن حسابي بين كم من النفقات وكم من الايرادات بل ينظر اليه على نحو اعمق وذلك من خلال ما تمارسه الموازنة بجانبيها من ايرادات ونفقات من اثار على النشاط الاقتصادي ويمكن تحقيق العجز في اعداد الموازنة العامة للدولة كما في الحالات التالية :</a:t>
            </a:r>
            <a:endParaRPr lang="en-US" sz="2000" dirty="0"/>
          </a:p>
          <a:p>
            <a:pPr marL="0" indent="0" algn="just" rtl="1">
              <a:buNone/>
            </a:pPr>
            <a:r>
              <a:rPr lang="ar-IQ" sz="2000" b="1" dirty="0"/>
              <a:t>1- زيادة المصروفات العامة مع الابقاء على نفس مستوى الايرادات .</a:t>
            </a:r>
            <a:endParaRPr lang="en-US" sz="2000" dirty="0"/>
          </a:p>
          <a:p>
            <a:pPr marL="0" indent="0" algn="just" rtl="1">
              <a:buNone/>
            </a:pPr>
            <a:r>
              <a:rPr lang="ar-IQ" sz="2000" b="1" dirty="0"/>
              <a:t>2- الابقاء على مستوى المصروفات العامة مع تخفيض </a:t>
            </a:r>
            <a:r>
              <a:rPr lang="ar-IQ" sz="2000" b="1" dirty="0" err="1"/>
              <a:t>للايرادات</a:t>
            </a:r>
            <a:r>
              <a:rPr lang="ar-IQ" sz="2000" b="1" dirty="0"/>
              <a:t> .</a:t>
            </a:r>
            <a:endParaRPr lang="en-US" sz="2000" dirty="0"/>
          </a:p>
          <a:p>
            <a:pPr marL="0" indent="0" algn="just" rtl="1">
              <a:buNone/>
            </a:pPr>
            <a:r>
              <a:rPr lang="ar-IQ" sz="2000" b="1" dirty="0"/>
              <a:t>3- تخفيض المصروفات العامة مع الايرادات على ان يكون التخفيض </a:t>
            </a:r>
            <a:r>
              <a:rPr lang="ar-IQ" sz="2000" b="1" dirty="0" err="1"/>
              <a:t>للايرادات</a:t>
            </a:r>
            <a:r>
              <a:rPr lang="ar-IQ" sz="2000" b="1" dirty="0"/>
              <a:t> اكبر .</a:t>
            </a:r>
            <a:endParaRPr lang="en-US" sz="2000" dirty="0"/>
          </a:p>
          <a:p>
            <a:pPr marL="0" indent="0" algn="just" rtl="1">
              <a:buNone/>
            </a:pPr>
            <a:r>
              <a:rPr lang="ar-IQ" sz="2000" b="1" dirty="0"/>
              <a:t>4- زيادة حجم المصروفات العامة والايرادات سوية على ان تكون الزيادة في المصروفات اكبر .</a:t>
            </a:r>
            <a:endParaRPr lang="en-US" sz="2000" dirty="0"/>
          </a:p>
          <a:p>
            <a:pPr marL="0" indent="0" algn="just" rtl="1">
              <a:buNone/>
            </a:pPr>
            <a:r>
              <a:rPr lang="ar-IQ" sz="2000" b="1" dirty="0"/>
              <a:t>كما يمكن تحقيق الفائض في اعداد الموازنة العامة للدولة في الحالات التالية :</a:t>
            </a:r>
            <a:endParaRPr lang="en-US" sz="2000" dirty="0"/>
          </a:p>
          <a:p>
            <a:pPr marL="0" indent="0" algn="just" rtl="1">
              <a:buNone/>
            </a:pPr>
            <a:r>
              <a:rPr lang="ar-IQ" sz="2000" b="1" dirty="0"/>
              <a:t>1- زيادة نسبة الايرادات العامة مع الابقاء على حجم نفس المصروفات .</a:t>
            </a:r>
            <a:endParaRPr lang="en-US" sz="2000" dirty="0"/>
          </a:p>
          <a:p>
            <a:pPr marL="0" indent="0" algn="just" rtl="1">
              <a:buNone/>
            </a:pPr>
            <a:r>
              <a:rPr lang="ar-IQ" sz="2000" b="1" dirty="0"/>
              <a:t>2- الابقاء على نسب الايرادات العامة مع تخفيض حجم المصروفات العامة .  </a:t>
            </a:r>
            <a:endParaRPr lang="en-US" sz="2000" dirty="0"/>
          </a:p>
          <a:p>
            <a:pPr marL="0" indent="0" algn="just" rtl="1">
              <a:buNone/>
            </a:pPr>
            <a:r>
              <a:rPr lang="ar-IQ" sz="2000" b="1" dirty="0"/>
              <a:t>3- تخفيض كل من المصروفات مع الايرادات على ان يكون التخفيض للمصروفات اكبر .</a:t>
            </a:r>
            <a:endParaRPr lang="en-US" sz="2000" dirty="0"/>
          </a:p>
          <a:p>
            <a:pPr marL="0" indent="0" algn="just" rtl="1">
              <a:buNone/>
            </a:pPr>
            <a:r>
              <a:rPr lang="ar-IQ" sz="2000" b="1" dirty="0"/>
              <a:t>4- زيادة حجم المصروفات والايرادات سوية على ان تكون نسبة زيادة الايرادات اكبر . </a:t>
            </a:r>
            <a:endParaRPr lang="en-US" sz="2000" dirty="0"/>
          </a:p>
          <a:p>
            <a:pPr marL="0" indent="0" algn="just" rtl="1">
              <a:buNone/>
            </a:pPr>
            <a:r>
              <a:rPr lang="ar-IQ" sz="2000" b="1" dirty="0"/>
              <a:t>ويجب ان يفهم هنا بان توازن الموازنة يحصل متى ما حصل التوازن في الاقتصاد والاستخدام التام للقوى العاملة .  </a:t>
            </a:r>
            <a:endParaRPr lang="en-US" sz="2000" dirty="0"/>
          </a:p>
          <a:p>
            <a:pPr marL="0" indent="0" algn="just" rtl="1">
              <a:buNone/>
            </a:pPr>
            <a:endParaRPr lang="en-US" sz="2000" dirty="0"/>
          </a:p>
        </p:txBody>
      </p:sp>
    </p:spTree>
    <p:extLst>
      <p:ext uri="{BB962C8B-B14F-4D97-AF65-F5344CB8AC3E}">
        <p14:creationId xmlns:p14="http://schemas.microsoft.com/office/powerpoint/2010/main" val="1940105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288032"/>
          </a:xfrm>
        </p:spPr>
        <p:txBody>
          <a:bodyPr>
            <a:normAutofit fontScale="90000"/>
          </a:bodyPr>
          <a:lstStyle/>
          <a:p>
            <a:endParaRPr lang="en-US" sz="3600" u="sng" dirty="0"/>
          </a:p>
        </p:txBody>
      </p:sp>
      <p:sp>
        <p:nvSpPr>
          <p:cNvPr id="3" name="عنصر نائب للمحتوى 2"/>
          <p:cNvSpPr>
            <a:spLocks noGrp="1"/>
          </p:cNvSpPr>
          <p:nvPr>
            <p:ph idx="1"/>
          </p:nvPr>
        </p:nvSpPr>
        <p:spPr>
          <a:xfrm>
            <a:off x="457200" y="548680"/>
            <a:ext cx="8229600" cy="5577483"/>
          </a:xfrm>
        </p:spPr>
        <p:txBody>
          <a:bodyPr>
            <a:noAutofit/>
          </a:bodyPr>
          <a:lstStyle/>
          <a:p>
            <a:pPr marL="0" indent="0" algn="just" rtl="1">
              <a:buNone/>
            </a:pPr>
            <a:r>
              <a:rPr lang="ar-IQ" sz="1800" b="1" dirty="0"/>
              <a:t> </a:t>
            </a:r>
            <a:endParaRPr lang="en-US" sz="1800" dirty="0"/>
          </a:p>
          <a:p>
            <a:pPr marL="0" indent="0" algn="just" rtl="1">
              <a:buNone/>
            </a:pPr>
            <a:r>
              <a:rPr lang="ar-IQ" sz="1800" b="1" dirty="0" err="1"/>
              <a:t>ﻣﻜﻮﻧﺎﺕ</a:t>
            </a:r>
            <a:r>
              <a:rPr lang="ar-IQ" sz="1800" b="1" dirty="0"/>
              <a:t> </a:t>
            </a:r>
            <a:r>
              <a:rPr lang="ar-IQ" sz="1800" b="1" dirty="0" err="1"/>
              <a:t>ﻭﻣﺮﺍﺣﻞ</a:t>
            </a:r>
            <a:r>
              <a:rPr lang="ar-IQ" sz="1800" b="1" dirty="0"/>
              <a:t> </a:t>
            </a:r>
            <a:r>
              <a:rPr lang="ar-IQ" sz="1800" b="1" dirty="0" err="1"/>
              <a:t>ﺍﻟﻤﻮﺍﺯﻧﺔ</a:t>
            </a:r>
            <a:r>
              <a:rPr lang="ar-IQ" sz="1800" b="1" dirty="0"/>
              <a:t> </a:t>
            </a:r>
            <a:r>
              <a:rPr lang="ar-IQ" sz="1800" b="1" dirty="0" err="1"/>
              <a:t>ﺍﻟﻌﺎﻣﺔ</a:t>
            </a:r>
            <a:r>
              <a:rPr lang="ar-IQ" sz="1800" b="1" dirty="0"/>
              <a:t> </a:t>
            </a:r>
            <a:endParaRPr lang="en-US" sz="1800" dirty="0"/>
          </a:p>
          <a:p>
            <a:pPr marL="0" indent="0" algn="just" rtl="1">
              <a:buNone/>
            </a:pPr>
            <a:r>
              <a:rPr lang="ar-IQ" sz="1800" b="1" dirty="0"/>
              <a:t>أولا - </a:t>
            </a:r>
            <a:r>
              <a:rPr lang="ar-IQ" sz="1800" b="1" dirty="0" err="1"/>
              <a:t>ﻣﻜﻮﻧﺎﺕ</a:t>
            </a:r>
            <a:r>
              <a:rPr lang="ar-IQ" sz="1800" b="1" dirty="0"/>
              <a:t> </a:t>
            </a:r>
            <a:r>
              <a:rPr lang="ar-IQ" sz="1800" b="1" dirty="0" err="1"/>
              <a:t>ﺍﻟﻤﻮﺍﺯﻧﺔ</a:t>
            </a:r>
            <a:r>
              <a:rPr lang="ar-IQ" sz="1800" b="1" dirty="0"/>
              <a:t> </a:t>
            </a:r>
            <a:r>
              <a:rPr lang="ar-IQ" sz="1800" b="1" dirty="0" err="1"/>
              <a:t>ﺍﻹﺗﺤﺎﺩﻳﺔ</a:t>
            </a:r>
            <a:endParaRPr lang="en-US" sz="1800" dirty="0"/>
          </a:p>
          <a:p>
            <a:pPr marL="0" indent="0" algn="just" rtl="1">
              <a:buNone/>
            </a:pPr>
            <a:r>
              <a:rPr lang="ar-IQ" sz="1800" b="1" dirty="0" err="1"/>
              <a:t>ﺗﺘﻜﻮﻥ</a:t>
            </a:r>
            <a:r>
              <a:rPr lang="ar-IQ" sz="1800" b="1" dirty="0"/>
              <a:t> </a:t>
            </a:r>
            <a:r>
              <a:rPr lang="ar-IQ" sz="1800" b="1" dirty="0" err="1"/>
              <a:t>ﺍﻟﻤﻮﺍﺯﻧﺔ</a:t>
            </a:r>
            <a:r>
              <a:rPr lang="ar-IQ" sz="1800" b="1" dirty="0"/>
              <a:t> </a:t>
            </a:r>
            <a:r>
              <a:rPr lang="ar-IQ" sz="1800" b="1" dirty="0" err="1"/>
              <a:t>ﺍﻟﻌﺎﻣﺔ</a:t>
            </a:r>
            <a:r>
              <a:rPr lang="ar-IQ" sz="1800" b="1" dirty="0"/>
              <a:t> </a:t>
            </a:r>
            <a:r>
              <a:rPr lang="ar-IQ" sz="1800" b="1" dirty="0" err="1"/>
              <a:t>ﻣﻦ</a:t>
            </a:r>
            <a:r>
              <a:rPr lang="ar-IQ" sz="1800" b="1" dirty="0"/>
              <a:t> </a:t>
            </a:r>
            <a:r>
              <a:rPr lang="ar-IQ" sz="1800" b="1" dirty="0" err="1"/>
              <a:t>ﺟﺰﺋﻴﻦ</a:t>
            </a:r>
            <a:r>
              <a:rPr lang="ar-IQ" sz="1800" b="1" dirty="0"/>
              <a:t> </a:t>
            </a:r>
            <a:r>
              <a:rPr lang="ar-IQ" sz="1800" b="1" dirty="0" err="1"/>
              <a:t>ﺃﺳﺎﺳﻴﻴﻦ</a:t>
            </a:r>
            <a:r>
              <a:rPr lang="ar-IQ" sz="1800" b="1" dirty="0"/>
              <a:t> </a:t>
            </a:r>
            <a:r>
              <a:rPr lang="ar-IQ" sz="1800" b="1" dirty="0" err="1"/>
              <a:t>ﻭﺣﺴﺐ</a:t>
            </a:r>
            <a:r>
              <a:rPr lang="ar-IQ" sz="1800" b="1" dirty="0"/>
              <a:t> </a:t>
            </a:r>
            <a:r>
              <a:rPr lang="ar-IQ" sz="1800" b="1" dirty="0" err="1"/>
              <a:t>ﻁﺒﻴﻌﺔ</a:t>
            </a:r>
            <a:r>
              <a:rPr lang="ar-IQ" sz="1800" b="1" dirty="0"/>
              <a:t> </a:t>
            </a:r>
            <a:r>
              <a:rPr lang="ar-IQ" sz="1800" b="1" dirty="0" err="1"/>
              <a:t>ﺍﻟﻨﺸﺎﻁ</a:t>
            </a:r>
            <a:r>
              <a:rPr lang="ar-IQ" sz="1800" b="1" dirty="0"/>
              <a:t> </a:t>
            </a:r>
            <a:r>
              <a:rPr lang="ar-IQ" sz="1800" b="1" dirty="0" err="1"/>
              <a:t>ﺍﻟﺬﻱ</a:t>
            </a:r>
            <a:r>
              <a:rPr lang="ar-IQ" sz="1800" b="1" dirty="0"/>
              <a:t> </a:t>
            </a:r>
            <a:r>
              <a:rPr lang="ar-IQ" sz="1800" b="1" dirty="0" err="1"/>
              <a:t>ﺗﻐﻄﻴﻪ</a:t>
            </a:r>
            <a:r>
              <a:rPr lang="ar-IQ" sz="1800" b="1" dirty="0"/>
              <a:t> </a:t>
            </a:r>
            <a:r>
              <a:rPr lang="ar-IQ" sz="1800" b="1" dirty="0" err="1"/>
              <a:t>ﻫﺬﻩ</a:t>
            </a:r>
            <a:r>
              <a:rPr lang="ar-IQ" sz="1800" b="1" dirty="0"/>
              <a:t> </a:t>
            </a:r>
            <a:r>
              <a:rPr lang="ar-IQ" sz="1800" b="1" dirty="0" err="1"/>
              <a:t>ﺍﻟﻤﻮﺍﺯﻧﺎﺕ</a:t>
            </a:r>
            <a:r>
              <a:rPr lang="ar-IQ" sz="1800" b="1" dirty="0"/>
              <a:t> وهي : </a:t>
            </a:r>
            <a:endParaRPr lang="en-US" sz="1800" dirty="0"/>
          </a:p>
          <a:p>
            <a:pPr marL="0" indent="0" algn="just" rtl="1">
              <a:buNone/>
            </a:pPr>
            <a:r>
              <a:rPr lang="ar-IQ" sz="1800" b="1" dirty="0" err="1"/>
              <a:t>ﺃﻭﻻ</a:t>
            </a:r>
            <a:r>
              <a:rPr lang="ar-IQ" sz="1800" b="1" dirty="0"/>
              <a:t>: </a:t>
            </a:r>
            <a:r>
              <a:rPr lang="ar-IQ" sz="1800" b="1" dirty="0" err="1"/>
              <a:t>ﺍﻟﻨﻔﻘﺎﺕ</a:t>
            </a:r>
            <a:r>
              <a:rPr lang="ar-IQ" sz="1800" b="1" dirty="0"/>
              <a:t> </a:t>
            </a:r>
            <a:r>
              <a:rPr lang="ar-IQ" sz="1800" b="1" dirty="0" err="1"/>
              <a:t>ﺍﻟﺠﺎﺭﻳﺔ</a:t>
            </a:r>
            <a:r>
              <a:rPr lang="ar-IQ" sz="1800" b="1" dirty="0"/>
              <a:t> : </a:t>
            </a:r>
            <a:r>
              <a:rPr lang="ar-IQ" sz="1800" b="1" dirty="0" err="1"/>
              <a:t>ﻫﻲ</a:t>
            </a:r>
            <a:r>
              <a:rPr lang="ar-IQ" sz="1800" b="1" dirty="0"/>
              <a:t> </a:t>
            </a:r>
            <a:r>
              <a:rPr lang="ar-IQ" sz="1800" b="1" dirty="0" err="1"/>
              <a:t>ﺍﻟﻤﻮﺍﺯﻧﺔ</a:t>
            </a:r>
            <a:r>
              <a:rPr lang="ar-IQ" sz="1800" b="1" dirty="0"/>
              <a:t> </a:t>
            </a:r>
            <a:r>
              <a:rPr lang="ar-IQ" sz="1800" b="1" dirty="0" err="1"/>
              <a:t>ﺍﻟﻤﺘﻌﻠﻘﺔ</a:t>
            </a:r>
            <a:r>
              <a:rPr lang="ar-IQ" sz="1800" b="1" dirty="0"/>
              <a:t> </a:t>
            </a:r>
            <a:r>
              <a:rPr lang="ar-IQ" sz="1800" b="1" dirty="0" err="1"/>
              <a:t>ﺑﺎﻹﻳﺮﺍﺩﺍﺕ</a:t>
            </a:r>
            <a:r>
              <a:rPr lang="ar-IQ" sz="1800" b="1" dirty="0"/>
              <a:t> </a:t>
            </a:r>
            <a:r>
              <a:rPr lang="ar-IQ" sz="1800" b="1" dirty="0" err="1"/>
              <a:t>ﻭﺍﻟﻨﻔﻘﺎﺕ</a:t>
            </a:r>
            <a:r>
              <a:rPr lang="ar-IQ" sz="1800" b="1" dirty="0"/>
              <a:t> </a:t>
            </a:r>
            <a:r>
              <a:rPr lang="ar-IQ" sz="1800" b="1" dirty="0" err="1"/>
              <a:t>ﺍﻹﻋﺘﻴﺎﺩﻳﺔ</a:t>
            </a:r>
            <a:r>
              <a:rPr lang="ar-IQ" sz="1800" b="1" dirty="0"/>
              <a:t> </a:t>
            </a:r>
            <a:r>
              <a:rPr lang="ar-IQ" sz="1800" b="1" dirty="0" err="1"/>
              <a:t>ﺍﻟﻤﺘﻜﺮﺭﺓ</a:t>
            </a:r>
            <a:r>
              <a:rPr lang="ar-IQ" sz="1800" b="1" dirty="0"/>
              <a:t> </a:t>
            </a:r>
            <a:r>
              <a:rPr lang="ar-IQ" sz="1800" b="1" dirty="0" err="1"/>
              <a:t>ﺳﻨﻮﻳﺎ</a:t>
            </a:r>
            <a:r>
              <a:rPr lang="ar-IQ" sz="1800" b="1" dirty="0"/>
              <a:t> </a:t>
            </a:r>
            <a:r>
              <a:rPr lang="ar-IQ" sz="1800" b="1" dirty="0" err="1"/>
              <a:t>ﻭﺍﻟﺘﻲ</a:t>
            </a:r>
            <a:r>
              <a:rPr lang="ar-IQ" sz="1800" b="1" dirty="0"/>
              <a:t> </a:t>
            </a:r>
            <a:r>
              <a:rPr lang="ar-IQ" sz="1800" b="1" dirty="0" err="1"/>
              <a:t>ﺗﺘﻌﻠﻖ</a:t>
            </a:r>
            <a:r>
              <a:rPr lang="ar-IQ" sz="1800" b="1" dirty="0"/>
              <a:t> </a:t>
            </a:r>
            <a:r>
              <a:rPr lang="ar-IQ" sz="1800" b="1" dirty="0" err="1"/>
              <a:t>ﺑﺎﻟﻨﻔﻘﺎﺕ</a:t>
            </a:r>
            <a:r>
              <a:rPr lang="ar-IQ" sz="1800" b="1" dirty="0"/>
              <a:t> </a:t>
            </a:r>
            <a:r>
              <a:rPr lang="ar-IQ" sz="1800" b="1" dirty="0" err="1"/>
              <a:t>ﺍﻟﺘﺸﻐﻴﻠﻴﺔ</a:t>
            </a:r>
            <a:r>
              <a:rPr lang="ar-IQ" sz="1800" b="1" dirty="0"/>
              <a:t> ﻭ </a:t>
            </a:r>
            <a:r>
              <a:rPr lang="ar-IQ" sz="1800" b="1" dirty="0" err="1"/>
              <a:t>ﺗﺘﻮﻟﻰ</a:t>
            </a:r>
            <a:r>
              <a:rPr lang="ar-IQ" sz="1800" b="1" dirty="0"/>
              <a:t> </a:t>
            </a:r>
            <a:r>
              <a:rPr lang="ar-IQ" sz="1800" b="1" dirty="0" err="1"/>
              <a:t>ﻭﺯﺍﺭﺓ</a:t>
            </a:r>
            <a:r>
              <a:rPr lang="ar-IQ" sz="1800" b="1" dirty="0"/>
              <a:t> </a:t>
            </a:r>
            <a:r>
              <a:rPr lang="ar-IQ" sz="1800" b="1" dirty="0" err="1"/>
              <a:t>ﺍﻟﻤﺎﻟﻴﺔ</a:t>
            </a:r>
            <a:r>
              <a:rPr lang="ar-IQ" sz="1800" b="1" dirty="0"/>
              <a:t> </a:t>
            </a:r>
            <a:r>
              <a:rPr lang="ar-IQ" sz="1800" b="1" dirty="0" err="1"/>
              <a:t>ﺗﺠﻤﻴﻌﻬﺎ</a:t>
            </a:r>
            <a:r>
              <a:rPr lang="ar-IQ" sz="1800" b="1" dirty="0"/>
              <a:t> </a:t>
            </a:r>
            <a:r>
              <a:rPr lang="ar-IQ" sz="1800" b="1" dirty="0" err="1"/>
              <a:t>ﻭﻣﻨﺎﻗﺸﺘﻬﺎ</a:t>
            </a:r>
            <a:r>
              <a:rPr lang="ar-IQ" sz="1800" b="1" dirty="0"/>
              <a:t> </a:t>
            </a:r>
            <a:r>
              <a:rPr lang="ar-IQ" sz="1800" b="1" dirty="0" err="1"/>
              <a:t>ﻭﻣﺘﺎﺑﻌﺔ</a:t>
            </a:r>
            <a:r>
              <a:rPr lang="ar-IQ" sz="1800" b="1" dirty="0"/>
              <a:t> </a:t>
            </a:r>
            <a:r>
              <a:rPr lang="ar-IQ" sz="1800" b="1" dirty="0" err="1"/>
              <a:t>ﺗﻨﻔﻴﺬﻫﺎ</a:t>
            </a:r>
            <a:r>
              <a:rPr lang="ar-IQ" sz="1800" b="1" dirty="0"/>
              <a:t>.  </a:t>
            </a:r>
            <a:endParaRPr lang="en-US" sz="1800" dirty="0"/>
          </a:p>
          <a:p>
            <a:pPr marL="0" indent="0" algn="just" rtl="1">
              <a:buNone/>
            </a:pPr>
            <a:r>
              <a:rPr lang="ar-IQ" sz="1800" b="1" dirty="0" err="1"/>
              <a:t>ﺛﺎﻧﻴﺎ</a:t>
            </a:r>
            <a:r>
              <a:rPr lang="ar-IQ" sz="1800" b="1" dirty="0"/>
              <a:t>: </a:t>
            </a:r>
            <a:r>
              <a:rPr lang="ar-IQ" sz="1800" b="1" dirty="0" err="1"/>
              <a:t>ﺍﻟﻨﻔﻘﺎﺕ</a:t>
            </a:r>
            <a:r>
              <a:rPr lang="ar-IQ" sz="1800" b="1" dirty="0"/>
              <a:t> </a:t>
            </a:r>
            <a:r>
              <a:rPr lang="ar-IQ" sz="1800" b="1" dirty="0" err="1"/>
              <a:t>ﺍﻹﺳﺘﺜﻤﺎﺭﻳﺔ</a:t>
            </a:r>
            <a:r>
              <a:rPr lang="ar-IQ" sz="1800" b="1" dirty="0"/>
              <a:t> ( </a:t>
            </a:r>
            <a:r>
              <a:rPr lang="ar-IQ" sz="1800" b="1" dirty="0" err="1"/>
              <a:t>ﺍﻟﻤﺸﺎﺭﻳﻊ</a:t>
            </a:r>
            <a:r>
              <a:rPr lang="ar-IQ" sz="1800" b="1" dirty="0"/>
              <a:t> </a:t>
            </a:r>
            <a:r>
              <a:rPr lang="ar-IQ" sz="1800" b="1" dirty="0" err="1"/>
              <a:t>ﺍﻟﺮﺃﺳﻤﺎﻟﻴﺔ</a:t>
            </a:r>
            <a:r>
              <a:rPr lang="ar-IQ" sz="1800" b="1" dirty="0"/>
              <a:t> ) : </a:t>
            </a:r>
            <a:r>
              <a:rPr lang="ar-IQ" sz="1800" b="1" dirty="0" err="1"/>
              <a:t>ﻫﻲ</a:t>
            </a:r>
            <a:r>
              <a:rPr lang="ar-IQ" sz="1800" b="1" dirty="0"/>
              <a:t> </a:t>
            </a:r>
            <a:r>
              <a:rPr lang="ar-IQ" sz="1800" b="1" dirty="0" err="1"/>
              <a:t>ﺍﻟﻤﻮﺍﺯﻧﺔ</a:t>
            </a:r>
            <a:r>
              <a:rPr lang="ar-IQ" sz="1800" b="1" dirty="0"/>
              <a:t> </a:t>
            </a:r>
            <a:r>
              <a:rPr lang="ar-IQ" sz="1800" b="1" dirty="0" err="1"/>
              <a:t>ﺍﻟﻤﺘﻌﻠﻘﺔ</a:t>
            </a:r>
            <a:r>
              <a:rPr lang="ar-IQ" sz="1800" b="1" dirty="0"/>
              <a:t> </a:t>
            </a:r>
            <a:r>
              <a:rPr lang="ar-IQ" sz="1800" b="1" dirty="0" err="1"/>
              <a:t>ﺑﺎﻟﻤﺸﺎﺭﻳﻊ</a:t>
            </a:r>
            <a:r>
              <a:rPr lang="ar-IQ" sz="1800" b="1" dirty="0"/>
              <a:t> </a:t>
            </a:r>
            <a:r>
              <a:rPr lang="ar-IQ" sz="1800" b="1" dirty="0" err="1"/>
              <a:t>ﺍﻟﺮﺃﺳﻤﺎﻟﻴﺔ</a:t>
            </a:r>
            <a:r>
              <a:rPr lang="ar-IQ" sz="1800" b="1" dirty="0"/>
              <a:t> </a:t>
            </a:r>
            <a:r>
              <a:rPr lang="ar-IQ" sz="1800" b="1" dirty="0" err="1"/>
              <a:t>ﺍﻟﺴﻨﻮﻳﺔ</a:t>
            </a:r>
            <a:r>
              <a:rPr lang="ar-IQ" sz="1800" b="1" dirty="0"/>
              <a:t> </a:t>
            </a:r>
            <a:r>
              <a:rPr lang="ar-IQ" sz="1800" b="1" dirty="0" err="1"/>
              <a:t>ﻭﺗﺘﻮﻟﻰ</a:t>
            </a:r>
            <a:r>
              <a:rPr lang="ar-IQ" sz="1800" b="1" dirty="0"/>
              <a:t> </a:t>
            </a:r>
            <a:r>
              <a:rPr lang="ar-IQ" sz="1800" b="1" dirty="0" err="1"/>
              <a:t>ﻭﺯﺍﺭﺓ</a:t>
            </a:r>
            <a:r>
              <a:rPr lang="ar-IQ" sz="1800" b="1" dirty="0"/>
              <a:t> </a:t>
            </a:r>
            <a:r>
              <a:rPr lang="ar-IQ" sz="1800" b="1" dirty="0" err="1"/>
              <a:t>ﺍﻟﺘﺨﻄﻴﻂ</a:t>
            </a:r>
            <a:r>
              <a:rPr lang="ar-IQ" sz="1800" b="1" dirty="0"/>
              <a:t> </a:t>
            </a:r>
            <a:r>
              <a:rPr lang="ar-IQ" sz="1800" b="1" dirty="0" err="1"/>
              <a:t>ﺇﻋﺪﺍﺩﻫﺎ</a:t>
            </a:r>
            <a:r>
              <a:rPr lang="ar-IQ" sz="1800" b="1" dirty="0"/>
              <a:t> </a:t>
            </a:r>
            <a:r>
              <a:rPr lang="ar-IQ" sz="1800" b="1" dirty="0" err="1"/>
              <a:t>ﻭﻣﺘﺎﺑﻌﺔ</a:t>
            </a:r>
            <a:r>
              <a:rPr lang="ar-IQ" sz="1800" b="1" dirty="0"/>
              <a:t> </a:t>
            </a:r>
            <a:r>
              <a:rPr lang="ar-IQ" sz="1800" b="1" dirty="0" err="1"/>
              <a:t>ﺗﻨﻔﻴﺬ</a:t>
            </a:r>
            <a:r>
              <a:rPr lang="ar-IQ" sz="1800" b="1" dirty="0"/>
              <a:t> </a:t>
            </a:r>
            <a:r>
              <a:rPr lang="ar-IQ" sz="1800" b="1" dirty="0" err="1"/>
              <a:t>ﺍﻟﻤﺸﺎﺭﻳﻊ</a:t>
            </a:r>
            <a:r>
              <a:rPr lang="ar-IQ" sz="1800" b="1" dirty="0"/>
              <a:t> </a:t>
            </a:r>
            <a:r>
              <a:rPr lang="ar-IQ" sz="1800" b="1" dirty="0" err="1"/>
              <a:t>ﺍﻟﺮﺃﺳﻤﺎﻟﻴﺔ</a:t>
            </a:r>
            <a:r>
              <a:rPr lang="ar-IQ" sz="1800" b="1" dirty="0"/>
              <a:t> </a:t>
            </a:r>
            <a:r>
              <a:rPr lang="ar-IQ" sz="1800" b="1" dirty="0" err="1"/>
              <a:t>ﻭﻓﻖ</a:t>
            </a:r>
            <a:r>
              <a:rPr lang="ar-IQ" sz="1800" b="1" dirty="0"/>
              <a:t> </a:t>
            </a:r>
            <a:r>
              <a:rPr lang="ar-IQ" sz="1800" b="1" dirty="0" err="1"/>
              <a:t>ﺗﻌﻠﻴﻤﺎﺕ</a:t>
            </a:r>
            <a:r>
              <a:rPr lang="ar-IQ" sz="1800" b="1" dirty="0"/>
              <a:t> </a:t>
            </a:r>
            <a:r>
              <a:rPr lang="ar-IQ" sz="1800" b="1" dirty="0" err="1"/>
              <a:t>ﺗﻨﻔﻴﺬ</a:t>
            </a:r>
            <a:r>
              <a:rPr lang="ar-IQ" sz="1800" b="1" dirty="0"/>
              <a:t> </a:t>
            </a:r>
            <a:r>
              <a:rPr lang="ar-IQ" sz="1800" b="1" dirty="0" err="1"/>
              <a:t>ﺍﻟﻤﻮﺍﺯﻧﺔ</a:t>
            </a:r>
            <a:r>
              <a:rPr lang="ar-IQ" sz="1800" b="1" dirty="0"/>
              <a:t> </a:t>
            </a:r>
            <a:r>
              <a:rPr lang="ar-IQ" sz="1800" b="1" dirty="0" err="1"/>
              <a:t>ﺍﻹﺳﺘﺜﻤﺎﺭﻳﺔ</a:t>
            </a:r>
            <a:r>
              <a:rPr lang="ar-IQ" sz="1800" b="1" dirty="0"/>
              <a:t> </a:t>
            </a:r>
            <a:r>
              <a:rPr lang="ar-IQ" sz="1800" b="1" dirty="0" err="1"/>
              <a:t>ﺍﻟﺴﻨﻮﻳﺔ</a:t>
            </a:r>
            <a:r>
              <a:rPr lang="ar-IQ" sz="1800" b="1" dirty="0"/>
              <a:t>.</a:t>
            </a:r>
            <a:endParaRPr lang="en-US" sz="1800" dirty="0"/>
          </a:p>
          <a:p>
            <a:pPr marL="0" indent="0" algn="just" rtl="1">
              <a:buNone/>
            </a:pPr>
            <a:r>
              <a:rPr lang="ar-IQ" sz="1800" b="1" dirty="0" err="1"/>
              <a:t>ﺑﻤﻮﺟﺐ</a:t>
            </a:r>
            <a:r>
              <a:rPr lang="ar-IQ" sz="1800" b="1" dirty="0"/>
              <a:t> </a:t>
            </a:r>
            <a:r>
              <a:rPr lang="ar-IQ" sz="1800" b="1" dirty="0" err="1"/>
              <a:t>ﻗﺎﻧﻮﻥ</a:t>
            </a:r>
            <a:r>
              <a:rPr lang="ar-IQ" sz="1800" b="1" dirty="0"/>
              <a:t> </a:t>
            </a:r>
            <a:r>
              <a:rPr lang="ar-IQ" sz="1800" b="1" dirty="0" err="1"/>
              <a:t>ﺍﻹﺩﺍﺭﺓ</a:t>
            </a:r>
            <a:r>
              <a:rPr lang="ar-IQ" sz="1800" b="1" dirty="0"/>
              <a:t> </a:t>
            </a:r>
            <a:r>
              <a:rPr lang="ar-IQ" sz="1800" b="1" dirty="0" err="1"/>
              <a:t>ﺍﻟﻤﺎﻟﻴﺔ</a:t>
            </a:r>
            <a:r>
              <a:rPr lang="ar-IQ" sz="1800" b="1" dirty="0"/>
              <a:t> </a:t>
            </a:r>
            <a:r>
              <a:rPr lang="ar-IQ" sz="1800" b="1" dirty="0" err="1"/>
              <a:t>ﻭﺍﻟﺪﻳﻦ</a:t>
            </a:r>
            <a:r>
              <a:rPr lang="ar-IQ" sz="1800" b="1" dirty="0"/>
              <a:t> </a:t>
            </a:r>
            <a:r>
              <a:rPr lang="ar-IQ" sz="1800" b="1" dirty="0" err="1"/>
              <a:t>ﺍﻟﻌﺎﻡ</a:t>
            </a:r>
            <a:r>
              <a:rPr lang="ar-IQ" sz="1800" b="1" dirty="0"/>
              <a:t> </a:t>
            </a:r>
            <a:r>
              <a:rPr lang="ar-IQ" sz="1800" b="1" dirty="0" err="1"/>
              <a:t>ﺭﻗﻢ</a:t>
            </a:r>
            <a:r>
              <a:rPr lang="ar-IQ" sz="1800" b="1" dirty="0"/>
              <a:t> ( 95 ) لسنة 2004 جرى </a:t>
            </a:r>
            <a:r>
              <a:rPr lang="ar-IQ" sz="1800" b="1" dirty="0" err="1"/>
              <a:t>ﺗﻮﺣﻴﺪ</a:t>
            </a:r>
            <a:r>
              <a:rPr lang="ar-IQ" sz="1800" b="1" dirty="0"/>
              <a:t> </a:t>
            </a:r>
            <a:r>
              <a:rPr lang="ar-IQ" sz="1800" b="1" dirty="0" err="1"/>
              <a:t>ﺍﻟﻤﻮﺍﺯﻧﺘﻴﻦ</a:t>
            </a:r>
            <a:r>
              <a:rPr lang="ar-IQ" sz="1800" dirty="0"/>
              <a:t> </a:t>
            </a:r>
            <a:r>
              <a:rPr lang="ar-SA" sz="1800" dirty="0"/>
              <a:t>( </a:t>
            </a:r>
            <a:r>
              <a:rPr lang="ar-IQ" sz="1800" b="1" dirty="0" err="1"/>
              <a:t>ﺍﻟﺠﺎﺭﻳﺔ</a:t>
            </a:r>
            <a:r>
              <a:rPr lang="ar-IQ" sz="1800" b="1" dirty="0"/>
              <a:t> </a:t>
            </a:r>
            <a:r>
              <a:rPr lang="ar-IQ" sz="1800" b="1" dirty="0" err="1"/>
              <a:t>ﻭﺍﻹﺳﺘﺜﻤﺎﺭﻳﺔ</a:t>
            </a:r>
            <a:r>
              <a:rPr lang="ar-IQ" sz="1800" b="1" dirty="0"/>
              <a:t> ) </a:t>
            </a:r>
            <a:r>
              <a:rPr lang="ar-IQ" sz="1800" b="1" dirty="0" err="1"/>
              <a:t>ﺑﻤﻮﺍﺯﻧﺔ</a:t>
            </a:r>
            <a:r>
              <a:rPr lang="ar-IQ" sz="1800" b="1" dirty="0"/>
              <a:t> </a:t>
            </a:r>
            <a:r>
              <a:rPr lang="ar-IQ" sz="1800" b="1" dirty="0" err="1"/>
              <a:t>ﻭﺍﺣﺪﺓ</a:t>
            </a:r>
            <a:r>
              <a:rPr lang="ar-IQ" sz="1800" b="1" dirty="0"/>
              <a:t> </a:t>
            </a:r>
            <a:r>
              <a:rPr lang="ar-IQ" sz="1800" b="1" dirty="0" err="1"/>
              <a:t>ﻫﻲ</a:t>
            </a:r>
            <a:r>
              <a:rPr lang="ar-IQ" sz="1800" b="1" dirty="0"/>
              <a:t> </a:t>
            </a:r>
            <a:r>
              <a:rPr lang="ar-IQ" sz="1800" b="1" dirty="0" err="1"/>
              <a:t>ﺍﻟﻤﻮﺍﺯﻧﺔ</a:t>
            </a:r>
            <a:r>
              <a:rPr lang="ar-IQ" sz="1800" b="1" dirty="0"/>
              <a:t> </a:t>
            </a:r>
            <a:r>
              <a:rPr lang="ar-IQ" sz="1800" b="1" dirty="0" err="1"/>
              <a:t>ﺍﻟﻌﺎﻣﺔ</a:t>
            </a:r>
            <a:r>
              <a:rPr lang="ar-IQ" sz="1800" b="1" dirty="0"/>
              <a:t> </a:t>
            </a:r>
            <a:r>
              <a:rPr lang="ar-IQ" sz="1800" b="1" dirty="0" err="1"/>
              <a:t>ﺍﻻﺗﺤﺎﺩﻳﺔ</a:t>
            </a:r>
            <a:r>
              <a:rPr lang="ar-IQ" sz="1800" b="1" dirty="0"/>
              <a:t> </a:t>
            </a:r>
            <a:r>
              <a:rPr lang="ar-IQ" sz="1800" b="1" dirty="0" err="1"/>
              <a:t>ﻭﺃﻧﻴﻄﺖ</a:t>
            </a:r>
            <a:r>
              <a:rPr lang="ar-IQ" sz="1800" b="1" dirty="0"/>
              <a:t> </a:t>
            </a:r>
            <a:r>
              <a:rPr lang="ar-IQ" sz="1800" b="1" dirty="0" err="1"/>
              <a:t>ﺻﻼﺣﻴﺔ</a:t>
            </a:r>
            <a:r>
              <a:rPr lang="ar-IQ" sz="1800" b="1" dirty="0"/>
              <a:t> </a:t>
            </a:r>
            <a:r>
              <a:rPr lang="ar-IQ" sz="1800" b="1" dirty="0" err="1"/>
              <a:t>ﺗﻨﻔﻴﺬﻫﺎ</a:t>
            </a:r>
            <a:r>
              <a:rPr lang="ar-IQ" sz="1800" b="1" dirty="0"/>
              <a:t> </a:t>
            </a:r>
            <a:r>
              <a:rPr lang="ar-IQ" sz="1800" b="1" dirty="0" err="1"/>
              <a:t>ﺑﻮﺯﻳﺮ</a:t>
            </a:r>
            <a:r>
              <a:rPr lang="ar-IQ" sz="1800" b="1" dirty="0"/>
              <a:t> </a:t>
            </a:r>
            <a:r>
              <a:rPr lang="ar-IQ" sz="1800" b="1" dirty="0" err="1"/>
              <a:t>ﺍﻟﻤﺎﻟﻴﺔ</a:t>
            </a:r>
            <a:r>
              <a:rPr lang="ar-IQ" sz="1800" b="1" dirty="0"/>
              <a:t> </a:t>
            </a:r>
            <a:r>
              <a:rPr lang="ar-IQ" sz="1800" b="1" dirty="0" err="1"/>
              <a:t>ﻭﺑﺎﻟﺘﺸﺎﻭﺭ</a:t>
            </a:r>
            <a:r>
              <a:rPr lang="ar-IQ" sz="1800" b="1" dirty="0"/>
              <a:t> </a:t>
            </a:r>
            <a:r>
              <a:rPr lang="ar-IQ" sz="1800" b="1" dirty="0" err="1"/>
              <a:t>ﻣﻊ</a:t>
            </a:r>
            <a:r>
              <a:rPr lang="ar-IQ" sz="1800" b="1" dirty="0"/>
              <a:t> </a:t>
            </a:r>
            <a:r>
              <a:rPr lang="ar-IQ" sz="1800" b="1" dirty="0" err="1"/>
              <a:t>ﻭﺯﻳﺮ</a:t>
            </a:r>
            <a:r>
              <a:rPr lang="ar-IQ" sz="1800" b="1" dirty="0"/>
              <a:t> </a:t>
            </a:r>
            <a:r>
              <a:rPr lang="ar-IQ" sz="1800" b="1" dirty="0" err="1"/>
              <a:t>ﺍﻟﺘﺨﻄﻴﻂ</a:t>
            </a:r>
            <a:r>
              <a:rPr lang="ar-IQ" sz="1800" b="1" dirty="0"/>
              <a:t> ؛ </a:t>
            </a:r>
            <a:r>
              <a:rPr lang="ar-IQ" sz="1800" b="1" dirty="0" err="1"/>
              <a:t>ﻭﺗﻘﻮﻡ</a:t>
            </a:r>
            <a:r>
              <a:rPr lang="ar-IQ" sz="1800" b="1" dirty="0"/>
              <a:t> </a:t>
            </a:r>
            <a:r>
              <a:rPr lang="ar-IQ" sz="1800" b="1" dirty="0" err="1"/>
              <a:t>ﻭﺯﺍﺭﺓ</a:t>
            </a:r>
            <a:r>
              <a:rPr lang="ar-IQ" sz="1800" b="1" dirty="0"/>
              <a:t> </a:t>
            </a:r>
            <a:r>
              <a:rPr lang="ar-IQ" sz="1800" b="1" dirty="0" err="1"/>
              <a:t>ﺍﻟﺘﺨﻄﻴﻂ</a:t>
            </a:r>
            <a:r>
              <a:rPr lang="ar-IQ" sz="1800" b="1" dirty="0"/>
              <a:t> </a:t>
            </a:r>
            <a:r>
              <a:rPr lang="ar-IQ" sz="1800" b="1" dirty="0" err="1"/>
              <a:t>ﺑﺈﻋﺪﺍﺩ</a:t>
            </a:r>
            <a:r>
              <a:rPr lang="ar-IQ" sz="1800" b="1" dirty="0"/>
              <a:t> </a:t>
            </a:r>
            <a:r>
              <a:rPr lang="ar-IQ" sz="1800" b="1" dirty="0" err="1"/>
              <a:t>ﺍﻟﻤﻨﻬﺎﺝ</a:t>
            </a:r>
            <a:r>
              <a:rPr lang="ar-IQ" sz="1800" b="1" dirty="0"/>
              <a:t> </a:t>
            </a:r>
            <a:r>
              <a:rPr lang="ar-IQ" sz="1800" b="1" dirty="0" err="1"/>
              <a:t>ﺍﻹﺳﺘﺜﻤﺎﺭﻱ</a:t>
            </a:r>
            <a:r>
              <a:rPr lang="ar-IQ" sz="1800" b="1" dirty="0"/>
              <a:t> </a:t>
            </a:r>
            <a:r>
              <a:rPr lang="ar-IQ" sz="1800" b="1" dirty="0" err="1"/>
              <a:t>ﻭﺗﻮﺯﻳﻊ</a:t>
            </a:r>
            <a:r>
              <a:rPr lang="ar-IQ" sz="1800" b="1" dirty="0"/>
              <a:t> </a:t>
            </a:r>
            <a:r>
              <a:rPr lang="ar-IQ" sz="1800" b="1" dirty="0" err="1"/>
              <a:t>ﺍﻟﺘﺨﺼﻴﺼﺎﺕ</a:t>
            </a:r>
            <a:r>
              <a:rPr lang="ar-IQ" sz="1800" b="1" dirty="0"/>
              <a:t> </a:t>
            </a:r>
            <a:r>
              <a:rPr lang="ar-IQ" sz="1800" b="1" dirty="0" err="1"/>
              <a:t>ﻋﻠﻰ</a:t>
            </a:r>
            <a:r>
              <a:rPr lang="ar-IQ" sz="1800" b="1" dirty="0"/>
              <a:t> </a:t>
            </a:r>
            <a:r>
              <a:rPr lang="ar-IQ" sz="1800" b="1" dirty="0" err="1"/>
              <a:t>ﺍﻟﻮﺯﺍﺭﺍﺕ</a:t>
            </a:r>
            <a:r>
              <a:rPr lang="ar-IQ" sz="1800" b="1" dirty="0"/>
              <a:t> </a:t>
            </a:r>
            <a:r>
              <a:rPr lang="ar-IQ" sz="1800" b="1" dirty="0" err="1"/>
              <a:t>ﻭﺍﻟﺠﻬﺎﺕ</a:t>
            </a:r>
            <a:r>
              <a:rPr lang="ar-IQ" sz="1800" b="1" dirty="0"/>
              <a:t> </a:t>
            </a:r>
            <a:r>
              <a:rPr lang="ar-IQ" sz="1800" b="1" dirty="0" err="1"/>
              <a:t>ﻏﻴﺮ</a:t>
            </a:r>
            <a:r>
              <a:rPr lang="ar-IQ" sz="1800" b="1" dirty="0"/>
              <a:t> </a:t>
            </a:r>
            <a:r>
              <a:rPr lang="ar-IQ" sz="1800" b="1" dirty="0" err="1"/>
              <a:t>ﺍﻟﻤﺮﺗﺒﻄﺔ</a:t>
            </a:r>
            <a:r>
              <a:rPr lang="ar-IQ" sz="1800" b="1" dirty="0"/>
              <a:t> </a:t>
            </a:r>
            <a:r>
              <a:rPr lang="ar-IQ" sz="1800" b="1" dirty="0" err="1"/>
              <a:t>ﺑﻮﺯﺍﺭﺓ</a:t>
            </a:r>
            <a:r>
              <a:rPr lang="ar-IQ" sz="1800" b="1" dirty="0"/>
              <a:t> </a:t>
            </a:r>
            <a:r>
              <a:rPr lang="ar-IQ" sz="1800" b="1" dirty="0" err="1"/>
              <a:t>ﻭﺗﺘﻮﻟﻰ</a:t>
            </a:r>
            <a:r>
              <a:rPr lang="ar-IQ" sz="1800" b="1" dirty="0"/>
              <a:t> </a:t>
            </a:r>
            <a:r>
              <a:rPr lang="ar-IQ" sz="1800" b="1" dirty="0" err="1"/>
              <a:t>ﻭﺯﺍﺭﺓ</a:t>
            </a:r>
            <a:r>
              <a:rPr lang="ar-IQ" sz="1800" b="1" dirty="0"/>
              <a:t> </a:t>
            </a:r>
            <a:r>
              <a:rPr lang="ar-IQ" sz="1800" b="1" dirty="0" err="1"/>
              <a:t>ﺍﻟﻤﺎﻟﻴﺔ</a:t>
            </a:r>
            <a:r>
              <a:rPr lang="ar-IQ" sz="1800" b="1" dirty="0"/>
              <a:t> </a:t>
            </a:r>
            <a:r>
              <a:rPr lang="ar-IQ" sz="1800" b="1" dirty="0" err="1"/>
              <a:t>ﻋﻤﻠﻴﺔ</a:t>
            </a:r>
            <a:r>
              <a:rPr lang="ar-IQ" sz="1800" b="1" dirty="0"/>
              <a:t> </a:t>
            </a:r>
            <a:r>
              <a:rPr lang="ar-IQ" sz="1800" b="1" dirty="0" err="1"/>
              <a:t>ﺍﻟﺘﻤﻮﻳﻞ</a:t>
            </a:r>
            <a:r>
              <a:rPr lang="ar-IQ" sz="1800" b="1" dirty="0"/>
              <a:t> .</a:t>
            </a:r>
            <a:endParaRPr lang="en-US" sz="1800" dirty="0"/>
          </a:p>
          <a:p>
            <a:pPr marL="0" indent="0" algn="just" rtl="1">
              <a:buNone/>
            </a:pPr>
            <a:r>
              <a:rPr lang="ar-IQ" sz="1800" b="1" dirty="0"/>
              <a:t> </a:t>
            </a:r>
            <a:endParaRPr lang="en-US" sz="1800" dirty="0"/>
          </a:p>
          <a:p>
            <a:pPr marL="0" indent="0" algn="just" rtl="1">
              <a:buNone/>
            </a:pPr>
            <a:r>
              <a:rPr lang="ar-IQ" sz="1800" b="1" dirty="0"/>
              <a:t>ثانيا : </a:t>
            </a:r>
            <a:r>
              <a:rPr lang="ar-IQ" sz="1800" b="1" dirty="0" err="1"/>
              <a:t>ﻣﺮﺍﺣﻞ</a:t>
            </a:r>
            <a:r>
              <a:rPr lang="ar-IQ" sz="1800" b="1" dirty="0"/>
              <a:t> </a:t>
            </a:r>
            <a:r>
              <a:rPr lang="ar-IQ" sz="1800" b="1" dirty="0" err="1"/>
              <a:t>ﺇﻋﺪﺍﺩ</a:t>
            </a:r>
            <a:r>
              <a:rPr lang="ar-IQ" sz="1800" b="1" dirty="0"/>
              <a:t> </a:t>
            </a:r>
            <a:r>
              <a:rPr lang="ar-IQ" sz="1800" b="1" dirty="0" err="1"/>
              <a:t>ﺍﻟﻤﻮﺍﺯﻧﺔ</a:t>
            </a:r>
            <a:r>
              <a:rPr lang="ar-IQ" sz="1800" b="1" dirty="0"/>
              <a:t> </a:t>
            </a:r>
            <a:r>
              <a:rPr lang="ar-IQ" sz="1800" b="1" dirty="0" err="1"/>
              <a:t>ﺍﻟﻌﺎﻣﺔ</a:t>
            </a:r>
            <a:r>
              <a:rPr lang="ar-IQ" sz="1800" b="1" dirty="0"/>
              <a:t> </a:t>
            </a:r>
            <a:r>
              <a:rPr lang="ar-IQ" sz="1800" b="1" dirty="0" err="1"/>
              <a:t>ﺍﻻﺗﺤﺎﺩﻳﺔ</a:t>
            </a:r>
            <a:r>
              <a:rPr lang="ar-IQ" sz="1800" b="1" dirty="0"/>
              <a:t> :</a:t>
            </a:r>
            <a:endParaRPr lang="en-US" sz="1800" dirty="0"/>
          </a:p>
          <a:p>
            <a:pPr marL="0" indent="0" algn="just" rtl="1">
              <a:buNone/>
            </a:pPr>
            <a:r>
              <a:rPr lang="ar-IQ" sz="1800" b="1" dirty="0" err="1"/>
              <a:t>ﺇﻋﺪﺍﺩ</a:t>
            </a:r>
            <a:r>
              <a:rPr lang="ar-IQ" sz="1800" b="1" dirty="0"/>
              <a:t> </a:t>
            </a:r>
            <a:r>
              <a:rPr lang="ar-IQ" sz="1800" b="1" dirty="0" err="1"/>
              <a:t>ﺍﻟﻤﻮﺍﺯﻧﺔ</a:t>
            </a:r>
            <a:r>
              <a:rPr lang="ar-IQ" sz="1800" b="1" dirty="0"/>
              <a:t> </a:t>
            </a:r>
            <a:r>
              <a:rPr lang="ar-IQ" sz="1800" b="1" dirty="0" err="1"/>
              <a:t>ﺍﻟﻌﺎﻣﺔ</a:t>
            </a:r>
            <a:r>
              <a:rPr lang="ar-IQ" sz="1800" b="1" dirty="0"/>
              <a:t> </a:t>
            </a:r>
            <a:r>
              <a:rPr lang="ar-IQ" sz="1800" b="1" dirty="0" err="1"/>
              <a:t>ﺍﻹﺗﺤﺎﺩﻳﺔ</a:t>
            </a:r>
            <a:r>
              <a:rPr lang="ar-IQ" sz="1800" b="1" dirty="0"/>
              <a:t>:  تمر </a:t>
            </a:r>
            <a:r>
              <a:rPr lang="ar-IQ" sz="1800" b="1" dirty="0" err="1"/>
              <a:t>ﺑﻤﺮﺍﺣﻞ</a:t>
            </a:r>
            <a:r>
              <a:rPr lang="ar-IQ" sz="1800" b="1" dirty="0"/>
              <a:t> </a:t>
            </a:r>
            <a:r>
              <a:rPr lang="ar-IQ" sz="1800" b="1" dirty="0" err="1"/>
              <a:t>ﻋﺪﻳﺪﺓ</a:t>
            </a:r>
            <a:r>
              <a:rPr lang="ar-IQ" sz="1800" b="1" dirty="0"/>
              <a:t> </a:t>
            </a:r>
            <a:r>
              <a:rPr lang="ar-IQ" sz="1800" b="1" dirty="0" err="1"/>
              <a:t>ﺗﻨﻈﻴﻤﻴﺔ</a:t>
            </a:r>
            <a:r>
              <a:rPr lang="ar-IQ" sz="1800" b="1" dirty="0"/>
              <a:t> </a:t>
            </a:r>
            <a:r>
              <a:rPr lang="ar-IQ" sz="1800" b="1" dirty="0" err="1"/>
              <a:t>ﻭﺗﺤﻀﻴﺮﻳﺔ</a:t>
            </a:r>
            <a:r>
              <a:rPr lang="ar-IQ" sz="1800" b="1" dirty="0"/>
              <a:t> </a:t>
            </a:r>
            <a:r>
              <a:rPr lang="ar-IQ" sz="1800" b="1" dirty="0" err="1"/>
              <a:t>ﻭﺇﺩﺍﺭﻳﺔ</a:t>
            </a:r>
            <a:r>
              <a:rPr lang="ar-IQ" sz="1800" b="1" dirty="0"/>
              <a:t> </a:t>
            </a:r>
            <a:r>
              <a:rPr lang="ar-IQ" sz="1800" b="1" dirty="0" err="1"/>
              <a:t>ﻭﺗﺸﺮﻳﻌﻴﺔ</a:t>
            </a:r>
            <a:r>
              <a:rPr lang="ar-IQ" sz="1800" b="1" dirty="0"/>
              <a:t> </a:t>
            </a:r>
            <a:r>
              <a:rPr lang="ar-IQ" sz="1800" b="1" dirty="0" err="1"/>
              <a:t>ﻭﻟﻠﻮﺯﺍﺭﺍﺕ</a:t>
            </a:r>
            <a:r>
              <a:rPr lang="ar-IQ" sz="1800" b="1" dirty="0"/>
              <a:t> </a:t>
            </a:r>
            <a:r>
              <a:rPr lang="ar-IQ" sz="1800" b="1" dirty="0" err="1"/>
              <a:t>ﻛﺎﻓﺔ</a:t>
            </a:r>
            <a:r>
              <a:rPr lang="ar-IQ" sz="1800" b="1" dirty="0"/>
              <a:t> </a:t>
            </a:r>
            <a:r>
              <a:rPr lang="ar-IQ" sz="1800" b="1" dirty="0" err="1"/>
              <a:t>ﻭﻟﻠﺪﻭﺍﺋﺮ</a:t>
            </a:r>
            <a:r>
              <a:rPr lang="ar-IQ" sz="1800" b="1" dirty="0"/>
              <a:t> </a:t>
            </a:r>
            <a:r>
              <a:rPr lang="ar-IQ" sz="1800" b="1" dirty="0" err="1"/>
              <a:t>ﻏﻴﺮ</a:t>
            </a:r>
            <a:r>
              <a:rPr lang="ar-IQ" sz="1800" b="1" dirty="0"/>
              <a:t> </a:t>
            </a:r>
            <a:r>
              <a:rPr lang="ar-IQ" sz="1800" b="1" dirty="0" err="1"/>
              <a:t>ﺍﻟﻤﺮﺗﺒﻄﺔ</a:t>
            </a:r>
            <a:r>
              <a:rPr lang="ar-IQ" sz="1800" b="1" dirty="0"/>
              <a:t> </a:t>
            </a:r>
            <a:r>
              <a:rPr lang="ar-IQ" sz="1800" b="1" dirty="0" err="1"/>
              <a:t>ﺑﻮﺯﺍﺭﺓ</a:t>
            </a:r>
            <a:r>
              <a:rPr lang="ar-IQ" sz="1800" b="1" dirty="0"/>
              <a:t> </a:t>
            </a:r>
            <a:r>
              <a:rPr lang="ar-IQ" sz="1800" b="1" dirty="0" err="1"/>
              <a:t>ﻭﺭﻏﻢ</a:t>
            </a:r>
            <a:r>
              <a:rPr lang="ar-IQ" sz="1800" b="1" dirty="0"/>
              <a:t> </a:t>
            </a:r>
            <a:r>
              <a:rPr lang="ar-IQ" sz="1800" b="1" dirty="0" err="1"/>
              <a:t>ﺃﻥ</a:t>
            </a:r>
            <a:r>
              <a:rPr lang="ar-IQ" sz="1800" b="1" dirty="0"/>
              <a:t> </a:t>
            </a:r>
            <a:r>
              <a:rPr lang="ar-IQ" sz="1800" b="1" dirty="0" err="1"/>
              <a:t>ﺍﻟﻤﻮﺍﺯﻧﺔ</a:t>
            </a:r>
            <a:r>
              <a:rPr lang="ar-IQ" sz="1800" b="1" dirty="0"/>
              <a:t> </a:t>
            </a:r>
            <a:r>
              <a:rPr lang="ar-IQ" sz="1800" b="1" dirty="0" err="1"/>
              <a:t>ﻫﻲ</a:t>
            </a:r>
            <a:r>
              <a:rPr lang="ar-IQ" sz="1800" b="1" dirty="0"/>
              <a:t> </a:t>
            </a:r>
            <a:r>
              <a:rPr lang="ar-IQ" sz="1800" b="1" dirty="0" err="1"/>
              <a:t>ﻋﺒﺎﺭﺓ</a:t>
            </a:r>
            <a:r>
              <a:rPr lang="ar-IQ" sz="1800" b="1" dirty="0"/>
              <a:t> </a:t>
            </a:r>
            <a:r>
              <a:rPr lang="ar-IQ" sz="1800" b="1" dirty="0" err="1"/>
              <a:t>ﻋﻦ</a:t>
            </a:r>
            <a:r>
              <a:rPr lang="ar-IQ" sz="1800" b="1" dirty="0"/>
              <a:t> </a:t>
            </a:r>
            <a:r>
              <a:rPr lang="ar-IQ" sz="1800" b="1" dirty="0" err="1"/>
              <a:t>ﺧﻄﺔ</a:t>
            </a:r>
            <a:r>
              <a:rPr lang="ar-IQ" sz="1800" b="1" dirty="0"/>
              <a:t> </a:t>
            </a:r>
            <a:r>
              <a:rPr lang="ar-IQ" sz="1800" b="1" dirty="0" err="1"/>
              <a:t>ﺍﻟﺪﻭﻟﺔ</a:t>
            </a:r>
            <a:r>
              <a:rPr lang="ar-IQ" sz="1800" b="1" dirty="0"/>
              <a:t> </a:t>
            </a:r>
            <a:r>
              <a:rPr lang="ar-IQ" sz="1800" b="1" dirty="0" err="1"/>
              <a:t>ﻟﻤﺎ</a:t>
            </a:r>
            <a:r>
              <a:rPr lang="ar-IQ" sz="1800" b="1" dirty="0"/>
              <a:t> </a:t>
            </a:r>
            <a:r>
              <a:rPr lang="ar-IQ" sz="1800" b="1" dirty="0" err="1"/>
              <a:t>ﺗﻘﻮﻡ</a:t>
            </a:r>
            <a:r>
              <a:rPr lang="ar-IQ" sz="1800" b="1" dirty="0"/>
              <a:t> </a:t>
            </a:r>
            <a:r>
              <a:rPr lang="ar-IQ" sz="1800" b="1" dirty="0" err="1"/>
              <a:t>ﺑﻪ</a:t>
            </a:r>
            <a:r>
              <a:rPr lang="ar-IQ" sz="1800" b="1" dirty="0"/>
              <a:t> </a:t>
            </a:r>
            <a:r>
              <a:rPr lang="ar-IQ" sz="1800" b="1" dirty="0" err="1"/>
              <a:t>ﻓﻲ</a:t>
            </a:r>
            <a:r>
              <a:rPr lang="ar-IQ" sz="1800" b="1" dirty="0"/>
              <a:t> </a:t>
            </a:r>
            <a:r>
              <a:rPr lang="ar-IQ" sz="1800" b="1" dirty="0" err="1"/>
              <a:t>ﺍﻟﺴﻨﺔ</a:t>
            </a:r>
            <a:r>
              <a:rPr lang="ar-IQ" sz="1800" b="1" dirty="0"/>
              <a:t> </a:t>
            </a:r>
            <a:r>
              <a:rPr lang="ar-IQ" sz="1800" b="1" dirty="0" err="1"/>
              <a:t>ﺍﻟﻘﺎﺩﻣﺔ</a:t>
            </a:r>
            <a:r>
              <a:rPr lang="ar-IQ" sz="1800" b="1" dirty="0"/>
              <a:t> </a:t>
            </a:r>
            <a:r>
              <a:rPr lang="ar-IQ" sz="1800" b="1" dirty="0" err="1"/>
              <a:t>ﻭﺍﻟﺘﻲ</a:t>
            </a:r>
            <a:r>
              <a:rPr lang="ar-IQ" sz="1800" b="1" dirty="0"/>
              <a:t> </a:t>
            </a:r>
            <a:r>
              <a:rPr lang="ar-IQ" sz="1800" b="1" dirty="0" err="1"/>
              <a:t>ﺗﻤﺜﻞ</a:t>
            </a:r>
            <a:r>
              <a:rPr lang="ar-IQ" sz="1800" b="1" dirty="0"/>
              <a:t> </a:t>
            </a:r>
            <a:r>
              <a:rPr lang="ar-IQ" sz="1800" b="1" dirty="0" err="1"/>
              <a:t>ﺃﻫﺪﺍﻓﺎ</a:t>
            </a:r>
            <a:r>
              <a:rPr lang="ar-IQ" sz="1800" b="1" dirty="0"/>
              <a:t> </a:t>
            </a:r>
            <a:r>
              <a:rPr lang="ar-IQ" sz="1800" b="1" dirty="0" err="1"/>
              <a:t>ﻭﺑﺮﺍﻣﺞ</a:t>
            </a:r>
            <a:r>
              <a:rPr lang="ar-IQ" sz="1800" b="1" dirty="0"/>
              <a:t> </a:t>
            </a:r>
            <a:r>
              <a:rPr lang="ar-IQ" sz="1800" b="1" dirty="0" err="1"/>
              <a:t>ﻭﺗﻜﺎﻟﻴﻒ</a:t>
            </a:r>
            <a:r>
              <a:rPr lang="ar-IQ" sz="1800" b="1" dirty="0"/>
              <a:t> </a:t>
            </a:r>
            <a:r>
              <a:rPr lang="ar-IQ" sz="1800" b="1" dirty="0" err="1"/>
              <a:t>ﺇﻻ</a:t>
            </a:r>
            <a:r>
              <a:rPr lang="ar-IQ" sz="1800" b="1" dirty="0"/>
              <a:t> </a:t>
            </a:r>
            <a:r>
              <a:rPr lang="ar-IQ" sz="1800" b="1" dirty="0" err="1"/>
              <a:t>ﺃﻧﻬﺎ</a:t>
            </a:r>
            <a:r>
              <a:rPr lang="ar-IQ" sz="1800" b="1" dirty="0"/>
              <a:t> </a:t>
            </a:r>
            <a:r>
              <a:rPr lang="ar-IQ" sz="1800" b="1" dirty="0" err="1"/>
              <a:t>ﻓﻲ</a:t>
            </a:r>
            <a:r>
              <a:rPr lang="ar-IQ" sz="1800" b="1" dirty="0"/>
              <a:t> </a:t>
            </a:r>
            <a:r>
              <a:rPr lang="ar-IQ" sz="1800" b="1" dirty="0" err="1"/>
              <a:t>ﺍﻟﻮﻗﺖ</a:t>
            </a:r>
            <a:r>
              <a:rPr lang="ar-IQ" sz="1800" b="1" dirty="0"/>
              <a:t> </a:t>
            </a:r>
            <a:r>
              <a:rPr lang="ar-IQ" sz="1800" b="1" dirty="0" err="1"/>
              <a:t>ﻧﻔﺴﻪ</a:t>
            </a:r>
            <a:r>
              <a:rPr lang="ar-IQ" sz="1800" b="1" dirty="0"/>
              <a:t> </a:t>
            </a:r>
            <a:r>
              <a:rPr lang="ar-IQ" sz="1800" b="1" dirty="0" err="1"/>
              <a:t>ﺗﻤﺜﻞ</a:t>
            </a:r>
            <a:r>
              <a:rPr lang="ar-IQ" sz="1800" b="1" dirty="0"/>
              <a:t> </a:t>
            </a:r>
            <a:r>
              <a:rPr lang="ar-IQ" sz="1800" b="1" dirty="0" err="1"/>
              <a:t>ﻗﺎﻧﻮﻧﺎ</a:t>
            </a:r>
            <a:r>
              <a:rPr lang="ar-IQ" sz="1800" b="1" dirty="0"/>
              <a:t> </a:t>
            </a:r>
            <a:r>
              <a:rPr lang="ar-IQ" sz="1800" b="1" dirty="0" err="1"/>
              <a:t>ﻭﺍﺟﺐ</a:t>
            </a:r>
            <a:r>
              <a:rPr lang="ar-IQ" sz="1800" b="1" dirty="0"/>
              <a:t> </a:t>
            </a:r>
            <a:r>
              <a:rPr lang="ar-IQ" sz="1800" b="1" dirty="0" err="1"/>
              <a:t>ﺍﻟﺘﻨﻔﻴﺬ</a:t>
            </a:r>
            <a:r>
              <a:rPr lang="ar-IQ" sz="1800" b="1" dirty="0"/>
              <a:t> </a:t>
            </a:r>
            <a:r>
              <a:rPr lang="ar-IQ" sz="1800" b="1" dirty="0" err="1"/>
              <a:t>ﻭﻳﺘﺮﺗﺐ</a:t>
            </a:r>
            <a:r>
              <a:rPr lang="ar-IQ" sz="1800" b="1" dirty="0"/>
              <a:t> </a:t>
            </a:r>
            <a:r>
              <a:rPr lang="ar-IQ" sz="1800" b="1" dirty="0" err="1"/>
              <a:t>ﻋﻠﻰ</a:t>
            </a:r>
            <a:r>
              <a:rPr lang="ar-IQ" sz="1800" b="1" dirty="0"/>
              <a:t> </a:t>
            </a:r>
            <a:r>
              <a:rPr lang="ar-IQ" sz="1800" b="1" dirty="0" err="1"/>
              <a:t>ﻋﺪﻡ</a:t>
            </a:r>
            <a:r>
              <a:rPr lang="ar-IQ" sz="1800" b="1" dirty="0"/>
              <a:t> </a:t>
            </a:r>
            <a:r>
              <a:rPr lang="ar-IQ" sz="1800" b="1" dirty="0" err="1"/>
              <a:t>ﺍﻹﻟﺘﺰﺍﻡ</a:t>
            </a:r>
            <a:r>
              <a:rPr lang="ar-IQ" sz="1800" b="1" dirty="0"/>
              <a:t> </a:t>
            </a:r>
            <a:r>
              <a:rPr lang="ar-IQ" sz="1800" b="1" dirty="0" err="1"/>
              <a:t>ﺑﻪ</a:t>
            </a:r>
            <a:r>
              <a:rPr lang="ar-IQ" sz="1800" b="1" dirty="0"/>
              <a:t> </a:t>
            </a:r>
            <a:r>
              <a:rPr lang="ar-IQ" sz="1800" b="1" dirty="0" err="1"/>
              <a:t>ﺍﻟﻤﺴﺎﺋﻠﺔ</a:t>
            </a:r>
            <a:r>
              <a:rPr lang="ar-IQ" sz="1800" b="1" dirty="0"/>
              <a:t> </a:t>
            </a:r>
            <a:r>
              <a:rPr lang="ar-IQ" sz="1800" b="1" dirty="0" err="1"/>
              <a:t>ﻭﺍﻟﻤﺤﺎﺳﺒﺔ</a:t>
            </a:r>
            <a:r>
              <a:rPr lang="ar-IQ" sz="1800" b="1" dirty="0"/>
              <a:t> </a:t>
            </a:r>
            <a:r>
              <a:rPr lang="ar-IQ" sz="1800" b="1" dirty="0" err="1"/>
              <a:t>ﺍﻹﺩﺍﺭﻳﺔ</a:t>
            </a:r>
            <a:r>
              <a:rPr lang="ar-IQ" sz="1800" b="1" dirty="0"/>
              <a:t> </a:t>
            </a:r>
            <a:r>
              <a:rPr lang="ar-IQ" sz="1800" b="1" dirty="0" err="1"/>
              <a:t>ﺃﻭ</a:t>
            </a:r>
            <a:r>
              <a:rPr lang="ar-IQ" sz="1800" b="1" dirty="0"/>
              <a:t> </a:t>
            </a:r>
            <a:r>
              <a:rPr lang="ar-IQ" sz="1800" b="1" dirty="0" err="1"/>
              <a:t>ﺍﻟﻘﺎﻧﻮﻧﻴﺔ</a:t>
            </a:r>
            <a:r>
              <a:rPr lang="ar-IQ" sz="1800" b="1" dirty="0"/>
              <a:t> ( </a:t>
            </a:r>
            <a:r>
              <a:rPr lang="ar-IQ" sz="1800" b="1" dirty="0" err="1"/>
              <a:t>ﺩﺍﺋﺮﺓ</a:t>
            </a:r>
            <a:r>
              <a:rPr lang="ar-IQ" sz="1800" b="1" dirty="0"/>
              <a:t> </a:t>
            </a:r>
            <a:r>
              <a:rPr lang="ar-IQ" sz="1800" b="1" dirty="0" err="1"/>
              <a:t>ﺍﻟﻤﻮﺍﺯﻧﺔ</a:t>
            </a:r>
            <a:r>
              <a:rPr lang="ar-IQ" sz="1800" b="1" dirty="0"/>
              <a:t> </a:t>
            </a:r>
            <a:r>
              <a:rPr lang="ar-IQ" sz="1800" b="1" dirty="0" err="1"/>
              <a:t>ﻓﻲ</a:t>
            </a:r>
            <a:r>
              <a:rPr lang="ar-IQ" sz="1800" b="1" dirty="0"/>
              <a:t> </a:t>
            </a:r>
            <a:r>
              <a:rPr lang="ar-IQ" sz="1800" b="1" dirty="0" err="1"/>
              <a:t>ﻭﺯﺍﺭﺓ</a:t>
            </a:r>
            <a:r>
              <a:rPr lang="ar-IQ" sz="1800" b="1" dirty="0"/>
              <a:t> </a:t>
            </a:r>
            <a:r>
              <a:rPr lang="ar-IQ" sz="1800" b="1" dirty="0" err="1"/>
              <a:t>ﺍﻟﻤﺎﻟﻴﺔ</a:t>
            </a:r>
            <a:r>
              <a:rPr lang="ar-IQ" sz="1800" b="1" dirty="0"/>
              <a:t> </a:t>
            </a:r>
            <a:r>
              <a:rPr lang="ar-IQ" sz="1800" b="1" dirty="0" err="1"/>
              <a:t>ﻣﺴﺆﻭﻟﺔ</a:t>
            </a:r>
            <a:r>
              <a:rPr lang="ar-IQ" sz="1800" b="1" dirty="0"/>
              <a:t> </a:t>
            </a:r>
            <a:r>
              <a:rPr lang="ar-IQ" sz="1800" b="1" dirty="0" err="1"/>
              <a:t>ﻋﻦ</a:t>
            </a:r>
            <a:r>
              <a:rPr lang="ar-IQ" sz="1800" b="1" dirty="0"/>
              <a:t> </a:t>
            </a:r>
            <a:r>
              <a:rPr lang="ar-IQ" sz="1800" b="1" dirty="0" err="1"/>
              <a:t>ﺍﻋﺪﺍﺩ</a:t>
            </a:r>
            <a:r>
              <a:rPr lang="ar-IQ" sz="1800" b="1" dirty="0"/>
              <a:t> </a:t>
            </a:r>
            <a:r>
              <a:rPr lang="ar-IQ" sz="1800" b="1" dirty="0" err="1"/>
              <a:t>ﺍﻟﻤﻮﺍﺯﻧﺔ</a:t>
            </a:r>
            <a:r>
              <a:rPr lang="ar-IQ" sz="1800" b="1" dirty="0"/>
              <a:t> </a:t>
            </a:r>
            <a:r>
              <a:rPr lang="ar-IQ" sz="1800" b="1" dirty="0" err="1"/>
              <a:t>ﺍﻟﻌﺎﻣﺔ</a:t>
            </a:r>
            <a:r>
              <a:rPr lang="ar-IQ" sz="1800" b="1" dirty="0"/>
              <a:t> </a:t>
            </a:r>
            <a:r>
              <a:rPr lang="ar-IQ" sz="1800" b="1" dirty="0" err="1"/>
              <a:t>ﻟﻠﺪﻭﻟﺔ</a:t>
            </a:r>
            <a:r>
              <a:rPr lang="ar-IQ" sz="1800" b="1" dirty="0"/>
              <a:t> </a:t>
            </a:r>
            <a:r>
              <a:rPr lang="ar-IQ" sz="1800" b="1" dirty="0" err="1"/>
              <a:t>ﻭﺑﺎﻟﺘﺸﺎﻭﺭ</a:t>
            </a:r>
            <a:r>
              <a:rPr lang="ar-IQ" sz="1800" b="1" dirty="0"/>
              <a:t> </a:t>
            </a:r>
            <a:r>
              <a:rPr lang="ar-IQ" sz="1800" b="1" dirty="0" err="1"/>
              <a:t>ﺍﻭ</a:t>
            </a:r>
            <a:r>
              <a:rPr lang="ar-IQ" sz="1800" b="1" dirty="0"/>
              <a:t> </a:t>
            </a:r>
            <a:r>
              <a:rPr lang="ar-IQ" sz="1800" b="1" dirty="0" err="1"/>
              <a:t>ﺍﻟﺘﻨﺴﻴﻖ</a:t>
            </a:r>
            <a:r>
              <a:rPr lang="ar-IQ" sz="1800" b="1" dirty="0"/>
              <a:t> </a:t>
            </a:r>
            <a:r>
              <a:rPr lang="ar-IQ" sz="1800" b="1" dirty="0" err="1"/>
              <a:t>ﻣﻊ</a:t>
            </a:r>
            <a:r>
              <a:rPr lang="ar-IQ" sz="1800" b="1" dirty="0"/>
              <a:t> </a:t>
            </a:r>
            <a:r>
              <a:rPr lang="ar-IQ" sz="1800" b="1" dirty="0" err="1"/>
              <a:t>ﻭﺯﺍﺭﺓ</a:t>
            </a:r>
            <a:r>
              <a:rPr lang="ar-IQ" sz="1800" b="1" dirty="0"/>
              <a:t> </a:t>
            </a:r>
            <a:r>
              <a:rPr lang="ar-IQ" sz="1800" b="1" dirty="0" err="1"/>
              <a:t>ﺍﻟﺘﺨﻄﻴﻂ</a:t>
            </a:r>
            <a:r>
              <a:rPr lang="ar-IQ" sz="1800" b="1" dirty="0"/>
              <a:t> ) </a:t>
            </a:r>
            <a:r>
              <a:rPr lang="ar-IQ" sz="1800" b="1" dirty="0" err="1"/>
              <a:t>ﻭﺍﻥ</a:t>
            </a:r>
            <a:r>
              <a:rPr lang="ar-IQ" sz="1800" b="1" dirty="0"/>
              <a:t> </a:t>
            </a:r>
            <a:r>
              <a:rPr lang="ar-IQ" sz="1800" b="1" dirty="0" err="1"/>
              <a:t>ﻋﻤﻠﻴﺔ</a:t>
            </a:r>
            <a:r>
              <a:rPr lang="ar-IQ" sz="1800" b="1" dirty="0"/>
              <a:t> </a:t>
            </a:r>
            <a:r>
              <a:rPr lang="ar-IQ" sz="1800" b="1" dirty="0" err="1"/>
              <a:t>ﺍﻻﻋﺪﺍﺩ</a:t>
            </a:r>
            <a:r>
              <a:rPr lang="ar-IQ" sz="1800" b="1" dirty="0"/>
              <a:t> </a:t>
            </a:r>
            <a:r>
              <a:rPr lang="ar-IQ" sz="1800" b="1" dirty="0" err="1"/>
              <a:t>ﺗﻤﺮ</a:t>
            </a:r>
            <a:r>
              <a:rPr lang="ar-IQ" sz="1800" b="1" dirty="0"/>
              <a:t> </a:t>
            </a:r>
            <a:r>
              <a:rPr lang="ar-IQ" sz="1800" b="1" dirty="0" err="1"/>
              <a:t>ﺑﺎﻟﻤﺮﺍﺣﻞ</a:t>
            </a:r>
            <a:r>
              <a:rPr lang="ar-IQ" sz="1800" b="1" dirty="0"/>
              <a:t> </a:t>
            </a:r>
            <a:r>
              <a:rPr lang="ar-IQ" sz="1800" b="1" dirty="0" err="1"/>
              <a:t>ﺍﻟﺘﺎﻟﻴﺔ</a:t>
            </a:r>
            <a:r>
              <a:rPr lang="ar-IQ" sz="1800" b="1" dirty="0"/>
              <a:t> :</a:t>
            </a:r>
            <a:endParaRPr lang="en-US" sz="1800" dirty="0"/>
          </a:p>
        </p:txBody>
      </p:sp>
    </p:spTree>
    <p:extLst>
      <p:ext uri="{BB962C8B-B14F-4D97-AF65-F5344CB8AC3E}">
        <p14:creationId xmlns:p14="http://schemas.microsoft.com/office/powerpoint/2010/main" val="210693621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فن الخياطه الرفيع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356</TotalTime>
  <Words>582</Words>
  <Application>Microsoft Office PowerPoint</Application>
  <PresentationFormat>عرض على الشاشة (3:4)‏</PresentationFormat>
  <Paragraphs>84</Paragraphs>
  <Slides>16</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16</vt:i4>
      </vt:variant>
    </vt:vector>
  </HeadingPairs>
  <TitlesOfParts>
    <vt:vector size="23" baseType="lpstr">
      <vt:lpstr>Arial</vt:lpstr>
      <vt:lpstr>Calibri</vt:lpstr>
      <vt:lpstr>Garamond</vt:lpstr>
      <vt:lpstr>Times New Roman</vt:lpstr>
      <vt:lpstr>Wingdings</vt:lpstr>
      <vt:lpstr>نسق Office</vt:lpstr>
      <vt:lpstr>فن الخياطه الرفيعة</vt:lpstr>
      <vt:lpstr>      المحاسبة الحكومية </vt:lpstr>
      <vt:lpstr>الأسبوع الثالث</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 marsa</dc:creator>
  <cp:lastModifiedBy>al marsa</cp:lastModifiedBy>
  <cp:revision>37</cp:revision>
  <dcterms:created xsi:type="dcterms:W3CDTF">2019-09-19T18:40:57Z</dcterms:created>
  <dcterms:modified xsi:type="dcterms:W3CDTF">2019-12-16T18:04:39Z</dcterms:modified>
</cp:coreProperties>
</file>